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71" r:id="rId2"/>
    <p:sldId id="285" r:id="rId3"/>
    <p:sldId id="309" r:id="rId4"/>
    <p:sldId id="296" r:id="rId5"/>
    <p:sldId id="297" r:id="rId6"/>
    <p:sldId id="298" r:id="rId7"/>
    <p:sldId id="299" r:id="rId8"/>
    <p:sldId id="303" r:id="rId9"/>
    <p:sldId id="310" r:id="rId10"/>
    <p:sldId id="300" r:id="rId11"/>
    <p:sldId id="301" r:id="rId12"/>
    <p:sldId id="302" r:id="rId13"/>
    <p:sldId id="304" r:id="rId14"/>
    <p:sldId id="306" r:id="rId15"/>
    <p:sldId id="284" r:id="rId16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A94"/>
    <a:srgbClr val="1C4C76"/>
    <a:srgbClr val="6C86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54"/>
    <p:restoredTop sz="93631" autoAdjust="0"/>
  </p:normalViewPr>
  <p:slideViewPr>
    <p:cSldViewPr snapToGrid="0" snapToObjects="1">
      <p:cViewPr varScale="1">
        <p:scale>
          <a:sx n="97" d="100"/>
          <a:sy n="97" d="100"/>
        </p:scale>
        <p:origin x="173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5.png>
</file>

<file path=ppt/media/image26.png>
</file>

<file path=ppt/media/image27.tiff>
</file>

<file path=ppt/media/image29.tiff>
</file>

<file path=ppt/media/image3.png>
</file>

<file path=ppt/media/image30.tiff>
</file>

<file path=ppt/media/image32.tiff>
</file>

<file path=ppt/media/image33.pn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6F6B6-D685-432C-B8C4-6D98E0371344}" type="datetimeFigureOut">
              <a:rPr lang="es-ES" smtClean="0"/>
              <a:t>18/5/17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68307-B042-4A3A-87E9-C4B96726CCE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8066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s-ES" dirty="0" smtClean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888995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of the </a:t>
            </a:r>
            <a:r>
              <a:rPr lang="en-US" dirty="0" err="1" smtClean="0"/>
              <a:t>european</a:t>
            </a:r>
            <a:r>
              <a:rPr lang="en-US" dirty="0" smtClean="0"/>
              <a:t> project</a:t>
            </a:r>
            <a:r>
              <a:rPr lang="en-US" baseline="0" dirty="0" smtClean="0"/>
              <a:t> we work in is VICINITY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68307-B042-4A3A-87E9-C4B96726CCEE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5629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Therefore we started looking at definitions</a:t>
            </a:r>
            <a:r>
              <a:rPr lang="en-US" baseline="0" dirty="0" smtClean="0"/>
              <a:t> of Web of Things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68307-B042-4A3A-87E9-C4B96726CCEE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5149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68307-B042-4A3A-87E9-C4B96726CCEE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9529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s-ES" dirty="0" smtClean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84048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irculos_azul&amp;roj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278606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 descr="logo_grand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48600" y="76200"/>
            <a:ext cx="1176338" cy="827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1" descr="logo_upm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49508" y="165570"/>
            <a:ext cx="858396" cy="74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08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743200" y="990600"/>
            <a:ext cx="6172200" cy="2971800"/>
          </a:xfrm>
        </p:spPr>
        <p:txBody>
          <a:bodyPr/>
          <a:lstStyle>
            <a:lvl1pPr algn="ctr">
              <a:defRPr sz="3200">
                <a:solidFill>
                  <a:srgbClr val="333333"/>
                </a:solidFill>
              </a:defRPr>
            </a:lvl1pPr>
          </a:lstStyle>
          <a:p>
            <a:r>
              <a:rPr lang="es-ES"/>
              <a:t>Title</a:t>
            </a:r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3962400"/>
            <a:ext cx="6172200" cy="2209800"/>
          </a:xfrm>
        </p:spPr>
        <p:txBody>
          <a:bodyPr/>
          <a:lstStyle>
            <a:lvl1pPr marL="0" indent="0" algn="ctr">
              <a:buFontTx/>
              <a:buNone/>
              <a:defRPr sz="1000">
                <a:solidFill>
                  <a:srgbClr val="333333"/>
                </a:solidFill>
              </a:defRPr>
            </a:lvl1pPr>
          </a:lstStyle>
          <a:p>
            <a:r>
              <a:rPr lang="en-GB"/>
              <a:t>Subtitle</a:t>
            </a:r>
            <a:endParaRPr lang="es-ES_tradnl"/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9918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685800" y="720969"/>
            <a:ext cx="7772400" cy="5603631"/>
          </a:xfrm>
        </p:spPr>
        <p:txBody>
          <a:bodyPr/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69448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2 Marcador de contenido"/>
          <p:cNvSpPr>
            <a:spLocks noGrp="1"/>
          </p:cNvSpPr>
          <p:nvPr>
            <p:ph sz="half" idx="1"/>
          </p:nvPr>
        </p:nvSpPr>
        <p:spPr>
          <a:xfrm>
            <a:off x="6858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809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94" name="Text Box 22"/>
          <p:cNvSpPr txBox="1">
            <a:spLocks noChangeArrowheads="1"/>
          </p:cNvSpPr>
          <p:nvPr userDrawn="1"/>
        </p:nvSpPr>
        <p:spPr bwMode="auto">
          <a:xfrm>
            <a:off x="0" y="6606000"/>
            <a:ext cx="9144000" cy="252000"/>
          </a:xfrm>
          <a:prstGeom prst="rect">
            <a:avLst/>
          </a:prstGeom>
          <a:solidFill>
            <a:srgbClr val="2F7AAD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defRPr/>
            </a:pPr>
            <a:endParaRPr lang="es-ES" sz="900">
              <a:solidFill>
                <a:srgbClr val="3333CC"/>
              </a:solidFill>
            </a:endParaRPr>
          </a:p>
        </p:txBody>
      </p:sp>
      <p:sp>
        <p:nvSpPr>
          <p:cNvPr id="79892" name="Text Box 20"/>
          <p:cNvSpPr txBox="1">
            <a:spLocks noChangeArrowheads="1"/>
          </p:cNvSpPr>
          <p:nvPr/>
        </p:nvSpPr>
        <p:spPr bwMode="auto">
          <a:xfrm>
            <a:off x="0" y="-10830"/>
            <a:ext cx="9144000" cy="457200"/>
          </a:xfrm>
          <a:prstGeom prst="rect">
            <a:avLst/>
          </a:prstGeom>
          <a:solidFill>
            <a:srgbClr val="E80000"/>
          </a:solidFill>
          <a:ln w="9525">
            <a:noFill/>
            <a:miter lim="800000"/>
            <a:headEnd/>
            <a:tailEnd/>
          </a:ln>
          <a:effectLst>
            <a:reflection endPos="0" dist="50800" dir="5400000" sy="-100000" algn="bl" rotWithShape="0"/>
          </a:effectLst>
        </p:spPr>
        <p:txBody>
          <a:bodyPr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defRPr/>
            </a:pPr>
            <a:endParaRPr lang="es-ES" sz="2400">
              <a:solidFill>
                <a:srgbClr val="3333CC"/>
              </a:solidFill>
            </a:endParaRPr>
          </a:p>
        </p:txBody>
      </p:sp>
      <p:sp>
        <p:nvSpPr>
          <p:cNvPr id="1033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1295400" y="80868"/>
            <a:ext cx="7772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dirty="0" err="1" smtClean="0"/>
              <a:t>Slide</a:t>
            </a:r>
            <a:r>
              <a:rPr lang="es-ES" dirty="0" smtClean="0"/>
              <a:t> </a:t>
            </a:r>
            <a:r>
              <a:rPr lang="es-ES" dirty="0" err="1" smtClean="0"/>
              <a:t>Title</a:t>
            </a:r>
            <a:endParaRPr lang="es-ES" dirty="0" smtClean="0"/>
          </a:p>
        </p:txBody>
      </p:sp>
      <p:sp>
        <p:nvSpPr>
          <p:cNvPr id="1034" name="Rectangle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720969"/>
            <a:ext cx="7772400" cy="5603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dirty="0" err="1" smtClean="0"/>
              <a:t>Example</a:t>
            </a:r>
            <a:r>
              <a:rPr lang="es-ES" dirty="0" smtClean="0"/>
              <a:t> of </a:t>
            </a:r>
            <a:r>
              <a:rPr lang="es-ES" dirty="0" err="1" smtClean="0"/>
              <a:t>text</a:t>
            </a:r>
            <a:endParaRPr lang="es-ES" dirty="0" smtClean="0"/>
          </a:p>
          <a:p>
            <a:pPr lvl="1"/>
            <a:r>
              <a:rPr lang="es-ES" dirty="0" err="1" smtClean="0"/>
              <a:t>Example</a:t>
            </a:r>
            <a:r>
              <a:rPr lang="es-ES" dirty="0" smtClean="0"/>
              <a:t> of a </a:t>
            </a:r>
            <a:r>
              <a:rPr lang="es-ES" dirty="0" err="1" smtClean="0"/>
              <a:t>list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r>
              <a:rPr lang="es-ES" dirty="0" smtClean="0"/>
              <a:t> 1</a:t>
            </a:r>
          </a:p>
          <a:p>
            <a:pPr lvl="2"/>
            <a:r>
              <a:rPr lang="es-ES" dirty="0" err="1" smtClean="0"/>
              <a:t>Example</a:t>
            </a:r>
            <a:r>
              <a:rPr lang="es-ES" dirty="0" smtClean="0"/>
              <a:t> of a </a:t>
            </a:r>
            <a:r>
              <a:rPr lang="es-ES" dirty="0" err="1" smtClean="0"/>
              <a:t>list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r>
              <a:rPr lang="es-ES" dirty="0" smtClean="0"/>
              <a:t> 2</a:t>
            </a:r>
          </a:p>
          <a:p>
            <a:pPr lvl="3"/>
            <a:r>
              <a:rPr lang="es-ES" dirty="0" err="1" smtClean="0"/>
              <a:t>Example</a:t>
            </a:r>
            <a:r>
              <a:rPr lang="es-ES" dirty="0" smtClean="0"/>
              <a:t> of a </a:t>
            </a:r>
            <a:r>
              <a:rPr lang="es-ES" dirty="0" err="1" smtClean="0"/>
              <a:t>list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r>
              <a:rPr lang="es-ES" dirty="0" smtClean="0"/>
              <a:t> 3</a:t>
            </a:r>
          </a:p>
        </p:txBody>
      </p:sp>
      <p:pic>
        <p:nvPicPr>
          <p:cNvPr id="21" name="Imagen 204" descr="triple_left.png"/>
          <p:cNvPicPr>
            <a:picLocks noChangeAspect="1"/>
          </p:cNvPicPr>
          <p:nvPr userDrawn="1"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0830"/>
            <a:ext cx="209620" cy="457200"/>
          </a:xfrm>
          <a:prstGeom prst="rect">
            <a:avLst/>
          </a:prstGeom>
          <a:effectLst/>
        </p:spPr>
      </p:pic>
      <p:sp>
        <p:nvSpPr>
          <p:cNvPr id="9" name="Rectangle 6"/>
          <p:cNvSpPr>
            <a:spLocks noGrp="1" noChangeAspect="1" noChangeArrowheads="1"/>
          </p:cNvSpPr>
          <p:nvPr>
            <p:ph type="sldNum" sz="quarter" idx="4"/>
          </p:nvPr>
        </p:nvSpPr>
        <p:spPr bwMode="auto">
          <a:xfrm>
            <a:off x="8623954" y="6606000"/>
            <a:ext cx="252000" cy="252000"/>
          </a:xfrm>
          <a:prstGeom prst="rect">
            <a:avLst/>
          </a:prstGeom>
          <a:solidFill>
            <a:srgbClr val="1C4C76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36000" tIns="36000" rIns="36000" bIns="36000" numCol="1" anchor="ctr" anchorCtr="0" compatLnSpc="1">
            <a:prstTxWarp prst="textNoShape">
              <a:avLst/>
            </a:prstTxWarp>
          </a:bodyPr>
          <a:lstStyle>
            <a:lvl1pPr algn="ctr">
              <a:defRPr sz="1000"/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13" name="Rectangle 11"/>
          <p:cNvSpPr txBox="1">
            <a:spLocks noChangeArrowheads="1"/>
          </p:cNvSpPr>
          <p:nvPr userDrawn="1"/>
        </p:nvSpPr>
        <p:spPr bwMode="auto">
          <a:xfrm>
            <a:off x="0" y="6606000"/>
            <a:ext cx="4099560" cy="252000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defTabSz="914400" fontAlgn="base">
              <a:spcBef>
                <a:spcPct val="0"/>
              </a:spcBef>
              <a:spcAft>
                <a:spcPct val="0"/>
              </a:spcAft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s-ES" dirty="0" err="1" smtClean="0"/>
              <a:t>WoT</a:t>
            </a:r>
            <a:r>
              <a:rPr lang="es-ES" dirty="0" smtClean="0"/>
              <a:t> </a:t>
            </a:r>
            <a:r>
              <a:rPr lang="es-ES" dirty="0" err="1" smtClean="0"/>
              <a:t>ontology</a:t>
            </a:r>
            <a:r>
              <a:rPr lang="es-ES" dirty="0" smtClean="0"/>
              <a:t> – Osaka F2F</a:t>
            </a:r>
            <a:r>
              <a:rPr lang="es-ES" baseline="0" dirty="0" smtClean="0"/>
              <a:t> 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166482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2" r:id="rId3"/>
  </p:sldLayoutIdLs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charset="2"/>
        <a:buChar char="§"/>
        <a:defRPr sz="2400">
          <a:solidFill>
            <a:srgbClr val="4D4D4D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Courier New" charset="0"/>
        <a:buChar char="o"/>
        <a:defRPr sz="2000">
          <a:solidFill>
            <a:srgbClr val="4D4D4D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rgbClr val="4D4D4D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.AppleSystemUIFont" charset="-120"/>
        <a:buChar char="-"/>
        <a:defRPr sz="2000">
          <a:solidFill>
            <a:srgbClr val="4D4D4D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eg"/><Relationship Id="rId5" Type="http://schemas.microsoft.com/office/2007/relationships/hdphoto" Target="../media/hdphoto1.wdp"/><Relationship Id="rId6" Type="http://schemas.openxmlformats.org/officeDocument/2006/relationships/image" Target="../media/image7.png"/><Relationship Id="rId7" Type="http://schemas.microsoft.com/office/2007/relationships/hdphoto" Target="../media/hdphoto2.wdp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tiff"/><Relationship Id="rId6" Type="http://schemas.openxmlformats.org/officeDocument/2006/relationships/hyperlink" Target="https://github.com/mariapoveda/vicinity-ontology-wo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iot.linkeddata.es/def/wot/" TargetMode="External"/><Relationship Id="rId4" Type="http://schemas.openxmlformats.org/officeDocument/2006/relationships/image" Target="../media/image29.tiff"/><Relationship Id="rId5" Type="http://schemas.openxmlformats.org/officeDocument/2006/relationships/image" Target="../media/image30.tiff"/><Relationship Id="rId6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apoveda/vicinity-ontology-wot" TargetMode="External"/><Relationship Id="rId4" Type="http://schemas.openxmlformats.org/officeDocument/2006/relationships/image" Target="../media/image32.tiff"/><Relationship Id="rId5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eg"/><Relationship Id="rId5" Type="http://schemas.microsoft.com/office/2007/relationships/hdphoto" Target="../media/hdphoto1.wdp"/><Relationship Id="rId6" Type="http://schemas.openxmlformats.org/officeDocument/2006/relationships/image" Target="../media/image7.png"/><Relationship Id="rId7" Type="http://schemas.microsoft.com/office/2007/relationships/hdphoto" Target="../media/hdphoto2.wdp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cholar.google.es/citations?hl=es&amp;view_op=search_authors&amp;mauthors=ontology+engineering+group" TargetMode="External"/><Relationship Id="rId4" Type="http://schemas.openxmlformats.org/officeDocument/2006/relationships/hyperlink" Target="http://es.dbpedia.org/" TargetMode="External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microsoft.com/office/2007/relationships/hdphoto" Target="../media/hdphoto3.wdp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3c.github.io/wot/current-practices/wot-practices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hyperlink" Target="https://lists.w3.org/Archives/Public/public-wot-ig/2016Dec/0016.html" TargetMode="External"/><Relationship Id="rId7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2723756" y="3371850"/>
            <a:ext cx="6429388" cy="3215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b="1" kern="0" dirty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Mar</a:t>
            </a:r>
            <a:r>
              <a:rPr lang="es-ES" b="1" kern="0" dirty="0" err="1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ía</a:t>
            </a:r>
            <a:r>
              <a:rPr lang="es-ES" b="1" kern="0" dirty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 Poveda </a:t>
            </a:r>
            <a:r>
              <a:rPr lang="es-ES" b="1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Villalón</a:t>
            </a:r>
            <a:endParaRPr lang="en-GB" b="1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ja-JP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Fernando Serena</a:t>
            </a:r>
            <a:endParaRPr lang="en-US" altLang="ja-JP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ja-JP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Ra</a:t>
            </a:r>
            <a:r>
              <a:rPr lang="es-ES" altLang="ja-JP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úl</a:t>
            </a:r>
            <a:r>
              <a:rPr lang="es-ES" altLang="ja-JP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 García Castro</a:t>
            </a:r>
            <a:endParaRPr lang="en-US" altLang="ja-JP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600" kern="0" dirty="0" smtClean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2857499" y="892367"/>
            <a:ext cx="6183631" cy="2193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333333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defTabSz="914400"/>
            <a:endParaRPr lang="en-US" sz="3600" kern="0" dirty="0" smtClean="0"/>
          </a:p>
          <a:p>
            <a:pPr defTabSz="914400"/>
            <a:r>
              <a:rPr lang="en-GB" sz="3600" dirty="0" err="1">
                <a:latin typeface="Helvetica Neue" charset="0"/>
                <a:ea typeface="Helvetica Neue" charset="0"/>
                <a:cs typeface="Helvetica Neue" charset="0"/>
              </a:rPr>
              <a:t>WoT</a:t>
            </a:r>
            <a:r>
              <a:rPr lang="en-GB" sz="36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GB" sz="3600" dirty="0" smtClean="0">
                <a:latin typeface="Helvetica Neue" charset="0"/>
                <a:ea typeface="Helvetica Neue" charset="0"/>
                <a:cs typeface="Helvetica Neue" charset="0"/>
              </a:rPr>
              <a:t>ontology development &amp; current status (v0.0.6)</a:t>
            </a:r>
            <a:endParaRPr lang="en-US" sz="3600" kern="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028" name="Picture 4" descr="https://licensebuttons.net/l/by-sa/3.0/88x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05800" y="6560919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6"/>
          <p:cNvSpPr txBox="1"/>
          <p:nvPr/>
        </p:nvSpPr>
        <p:spPr>
          <a:xfrm>
            <a:off x="3041815" y="6127927"/>
            <a:ext cx="2740907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mpoveda@fi.upm.es</a:t>
            </a:r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177800">
              <a:spcBef>
                <a:spcPts val="300"/>
              </a:spcBef>
            </a:pPr>
            <a:r>
              <a:rPr lang="es-ES_tradnl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@</a:t>
            </a:r>
            <a:r>
              <a:rPr lang="es-ES_tradnl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MariaPovedaV</a:t>
            </a:r>
            <a:endParaRPr lang="es-ES_tradnl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2" name="Picture 11" descr="https://encrypted-tbn0.gstatic.com/images?q=tbn:ANd9GcR8p3G5JBRQyvYSIijdMPKozFn93uiMnby2CbWbgdIHM-cqmUZm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07646" y="6515010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simpleicon.com/wp-content/uploads/mail-6.png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08160" y="6216334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723756" y="4031674"/>
            <a:ext cx="642938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Ontology Engineering Group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Universidad </a:t>
            </a:r>
            <a:r>
              <a:rPr lang="en-GB" sz="1400" kern="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Politécnica</a:t>
            </a:r>
            <a:r>
              <a:rPr lang="en-GB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de Madrid</a:t>
            </a:r>
            <a:endParaRPr kumimoji="0" lang="es-ES_tradnl" sz="16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6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6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14142" y="6215974"/>
            <a:ext cx="246960" cy="252000"/>
          </a:xfrm>
          <a:prstGeom prst="rect">
            <a:avLst/>
          </a:prstGeom>
        </p:spPr>
      </p:pic>
      <p:sp>
        <p:nvSpPr>
          <p:cNvPr id="15" name="TextBox 6"/>
          <p:cNvSpPr txBox="1"/>
          <p:nvPr/>
        </p:nvSpPr>
        <p:spPr>
          <a:xfrm>
            <a:off x="5766482" y="6125572"/>
            <a:ext cx="2536025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17</a:t>
            </a:r>
            <a:r>
              <a:rPr lang="es-ES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May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, 2017</a:t>
            </a:r>
          </a:p>
          <a:p>
            <a:pPr marL="177800">
              <a:spcBef>
                <a:spcPts val="300"/>
              </a:spcBef>
            </a:pPr>
            <a:r>
              <a:rPr lang="es-ES_tradnl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Osaka F2F (</a:t>
            </a:r>
            <a:r>
              <a:rPr lang="es-ES_tradnl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remote</a:t>
            </a:r>
            <a:r>
              <a:rPr lang="es-ES_tradnl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45504" y="6515010"/>
            <a:ext cx="18423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4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WoT</a:t>
            </a:r>
            <a:r>
              <a:rPr lang="es-ES_tradnl" dirty="0"/>
              <a:t> </a:t>
            </a:r>
            <a:r>
              <a:rPr lang="es-ES_tradnl" dirty="0" err="1"/>
              <a:t>Ontology</a:t>
            </a:r>
            <a:r>
              <a:rPr lang="es-ES_tradnl" dirty="0"/>
              <a:t> </a:t>
            </a:r>
            <a:r>
              <a:rPr lang="es-ES_tradnl" dirty="0" err="1" smtClean="0"/>
              <a:t>implementation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9" y="801508"/>
            <a:ext cx="3481832" cy="1857756"/>
          </a:xfrm>
          <a:prstGeom prst="rect">
            <a:avLst/>
          </a:prstGeom>
        </p:spPr>
      </p:pic>
      <p:sp>
        <p:nvSpPr>
          <p:cNvPr id="6" name="Foliennummernplatzhalter 5"/>
          <p:cNvSpPr txBox="1">
            <a:spLocks/>
          </p:cNvSpPr>
          <p:nvPr/>
        </p:nvSpPr>
        <p:spPr bwMode="auto">
          <a:xfrm>
            <a:off x="6372200" y="6079093"/>
            <a:ext cx="987386" cy="365125"/>
          </a:xfrm>
          <a:prstGeom prst="rect">
            <a:avLst/>
          </a:prstGeom>
          <a:solidFill>
            <a:srgbClr val="1C4C76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36000" tIns="36000" rIns="36000" bIns="36000" numCol="1" anchor="ctr" anchorCtr="0" compatLnSpc="1">
            <a:prstTxWarp prst="textNoShape">
              <a:avLst/>
            </a:prstTxWarp>
          </a:bodyPr>
          <a:lstStyle>
            <a:defPPr>
              <a:defRPr lang="es-ES"/>
            </a:defPPr>
            <a:lvl1pPr marL="0" algn="ctr" defTabSz="4572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mtClean="0"/>
              <a:t>Slide </a:t>
            </a:r>
            <a:fld id="{7BF94A31-860F-924D-9F89-B79DA9F9C0F1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08255" y="578298"/>
            <a:ext cx="5184576" cy="38884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6104" y="2935678"/>
            <a:ext cx="4257763" cy="33843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09330" y="909260"/>
            <a:ext cx="15951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24EA2"/>
                </a:solidFill>
              </a:rPr>
              <a:t>Output: </a:t>
            </a:r>
          </a:p>
          <a:p>
            <a:r>
              <a:rPr lang="en-US" sz="1600" b="1" dirty="0" smtClean="0">
                <a:solidFill>
                  <a:srgbClr val="024EA2"/>
                </a:solidFill>
              </a:rPr>
              <a:t>Ontology code </a:t>
            </a:r>
            <a:endParaRPr lang="en-US" sz="1600" b="1" dirty="0">
              <a:solidFill>
                <a:srgbClr val="024EA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67407" y="5243756"/>
            <a:ext cx="1730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24EA2"/>
                </a:solidFill>
              </a:rPr>
              <a:t>Tool: </a:t>
            </a:r>
          </a:p>
          <a:p>
            <a:r>
              <a:rPr lang="en-US" sz="1600" b="1" dirty="0" smtClean="0">
                <a:solidFill>
                  <a:srgbClr val="024EA2"/>
                </a:solidFill>
              </a:rPr>
              <a:t>Ontology editor</a:t>
            </a:r>
            <a:endParaRPr lang="en-US" sz="1600" b="1" dirty="0">
              <a:solidFill>
                <a:srgbClr val="024EA2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32040" y="2772779"/>
            <a:ext cx="4115171" cy="37101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819456" y="5933452"/>
            <a:ext cx="521236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24EA2"/>
                </a:solidFill>
              </a:rPr>
              <a:t>Tool: GitHub repository</a:t>
            </a:r>
          </a:p>
          <a:p>
            <a:r>
              <a:rPr lang="en-US" sz="1600" b="1" dirty="0" smtClean="0">
                <a:solidFill>
                  <a:srgbClr val="024EA2"/>
                </a:solidFill>
              </a:rPr>
              <a:t> </a:t>
            </a:r>
            <a:r>
              <a:rPr lang="en-US" sz="1600" dirty="0">
                <a:solidFill>
                  <a:srgbClr val="024EA2"/>
                </a:solidFill>
                <a:hlinkClick r:id="rId6"/>
              </a:rPr>
              <a:t>https://</a:t>
            </a:r>
            <a:r>
              <a:rPr lang="en-US" sz="1600" dirty="0" smtClean="0">
                <a:solidFill>
                  <a:srgbClr val="024EA2"/>
                </a:solidFill>
                <a:hlinkClick r:id="rId6"/>
              </a:rPr>
              <a:t>github.com/mariapoveda/vicinity-ontology-wot</a:t>
            </a:r>
            <a:r>
              <a:rPr lang="en-US" sz="1600" dirty="0" smtClean="0">
                <a:solidFill>
                  <a:srgbClr val="024EA2"/>
                </a:solidFill>
              </a:rPr>
              <a:t> </a:t>
            </a:r>
            <a:endParaRPr lang="en-US" sz="1600" dirty="0">
              <a:solidFill>
                <a:srgbClr val="024EA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505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WoT</a:t>
            </a:r>
            <a:r>
              <a:rPr lang="en-US" dirty="0" smtClean="0"/>
              <a:t> ontology publication (so far)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14" y="980410"/>
            <a:ext cx="3481832" cy="185775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05671" y="663085"/>
            <a:ext cx="33580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hlinkClick r:id="rId3"/>
              </a:rPr>
              <a:t>http://iot.linkeddata.es/def/wot</a:t>
            </a:r>
            <a:r>
              <a:rPr lang="en-US" sz="1800" dirty="0" smtClean="0">
                <a:hlinkClick r:id="rId3"/>
              </a:rPr>
              <a:t>/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24787" y="1121529"/>
            <a:ext cx="4558657" cy="34261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3743" y="3270741"/>
            <a:ext cx="3974304" cy="2976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0443" y="3169511"/>
            <a:ext cx="4071211" cy="3053408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2533463" y="2197360"/>
            <a:ext cx="1206402" cy="1584176"/>
          </a:xfrm>
          <a:prstGeom prst="straightConnector1">
            <a:avLst/>
          </a:prstGeom>
          <a:solidFill>
            <a:schemeClr val="bg1"/>
          </a:solidFill>
          <a:ln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TextBox 10"/>
          <p:cNvSpPr txBox="1"/>
          <p:nvPr/>
        </p:nvSpPr>
        <p:spPr>
          <a:xfrm>
            <a:off x="2572049" y="3478829"/>
            <a:ext cx="1549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Ontology code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015295" y="1980655"/>
            <a:ext cx="22905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24EA2"/>
                </a:solidFill>
              </a:rPr>
              <a:t>Output:</a:t>
            </a:r>
          </a:p>
          <a:p>
            <a:r>
              <a:rPr lang="en-US" sz="1600" b="1" dirty="0" smtClean="0">
                <a:solidFill>
                  <a:srgbClr val="024EA2"/>
                </a:solidFill>
              </a:rPr>
              <a:t>Human oriented documentation</a:t>
            </a:r>
            <a:endParaRPr lang="en-US" sz="1600" b="1" dirty="0">
              <a:solidFill>
                <a:srgbClr val="024EA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41195" y="5142965"/>
            <a:ext cx="1664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24EA2"/>
                </a:solidFill>
              </a:rPr>
              <a:t>Output:</a:t>
            </a:r>
          </a:p>
          <a:p>
            <a:r>
              <a:rPr lang="en-US" sz="1600" b="1" dirty="0" smtClean="0">
                <a:solidFill>
                  <a:srgbClr val="024EA2"/>
                </a:solidFill>
              </a:rPr>
              <a:t>Machine oriented code</a:t>
            </a:r>
            <a:endParaRPr lang="en-US" sz="1600" b="1" dirty="0">
              <a:solidFill>
                <a:srgbClr val="024EA2"/>
              </a:solidFill>
            </a:endParaRPr>
          </a:p>
        </p:txBody>
      </p:sp>
      <p:sp>
        <p:nvSpPr>
          <p:cNvPr id="14" name="Line Callout 1 13"/>
          <p:cNvSpPr/>
          <p:nvPr/>
        </p:nvSpPr>
        <p:spPr>
          <a:xfrm>
            <a:off x="5669594" y="1271150"/>
            <a:ext cx="3206360" cy="737680"/>
          </a:xfrm>
          <a:prstGeom prst="borderCallout1">
            <a:avLst>
              <a:gd name="adj1" fmla="val -9992"/>
              <a:gd name="adj2" fmla="val 48604"/>
              <a:gd name="adj3" fmla="val -30747"/>
              <a:gd name="adj4" fmla="val 3851"/>
            </a:avLst>
          </a:prstGeom>
          <a:solidFill>
            <a:srgbClr val="75AC8F"/>
          </a:solidFill>
          <a:ln>
            <a:solidFill>
              <a:srgbClr val="03AC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600" dirty="0" smtClean="0"/>
              <a:t>No project dependencies. </a:t>
            </a:r>
            <a:r>
              <a:rPr lang="en-US" sz="1600" dirty="0"/>
              <a:t>Proposal: http://www.w3.org/ns/td# 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2094695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3" grpId="0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 tracker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9" y="1059922"/>
            <a:ext cx="3481832" cy="18577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42648" y="1157241"/>
            <a:ext cx="5223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24EA2"/>
                </a:solidFill>
              </a:rPr>
              <a:t>Tool: GitHub issue tracker</a:t>
            </a:r>
          </a:p>
          <a:p>
            <a:r>
              <a:rPr lang="en-US" sz="1600" b="1" dirty="0" smtClean="0">
                <a:solidFill>
                  <a:srgbClr val="024EA2"/>
                </a:solidFill>
              </a:rPr>
              <a:t> </a:t>
            </a:r>
            <a:r>
              <a:rPr lang="en-US" sz="1600" dirty="0">
                <a:solidFill>
                  <a:srgbClr val="024EA2"/>
                </a:solidFill>
                <a:hlinkClick r:id="rId3"/>
              </a:rPr>
              <a:t>https://</a:t>
            </a:r>
            <a:r>
              <a:rPr lang="en-US" sz="1600" dirty="0" smtClean="0">
                <a:solidFill>
                  <a:srgbClr val="024EA2"/>
                </a:solidFill>
                <a:hlinkClick r:id="rId3"/>
              </a:rPr>
              <a:t>github.com/mariapoveda/vicinity-ontology-wot</a:t>
            </a:r>
            <a:r>
              <a:rPr lang="en-US" sz="1600" dirty="0" smtClean="0">
                <a:solidFill>
                  <a:srgbClr val="024EA2"/>
                </a:solidFill>
              </a:rPr>
              <a:t> </a:t>
            </a:r>
            <a:endParaRPr lang="en-US" sz="1600" dirty="0">
              <a:solidFill>
                <a:srgbClr val="024EA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53" y="2021533"/>
            <a:ext cx="5848873" cy="36397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2702149"/>
            <a:ext cx="4227746" cy="36353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9" name="Straight Arrow Connector 8"/>
          <p:cNvCxnSpPr/>
          <p:nvPr/>
        </p:nvCxnSpPr>
        <p:spPr>
          <a:xfrm flipV="1">
            <a:off x="1691680" y="3284984"/>
            <a:ext cx="3024336" cy="648072"/>
          </a:xfrm>
          <a:prstGeom prst="straightConnector1">
            <a:avLst/>
          </a:prstGeom>
          <a:solidFill>
            <a:schemeClr val="bg1"/>
          </a:solidFill>
          <a:ln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89199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WoT</a:t>
            </a:r>
            <a:r>
              <a:rPr lang="en-US" dirty="0" smtClean="0"/>
              <a:t> evolution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385669"/>
            <a:ext cx="7772400" cy="6220332"/>
          </a:xfrm>
        </p:spPr>
        <p:txBody>
          <a:bodyPr/>
          <a:lstStyle/>
          <a:p>
            <a:r>
              <a:rPr lang="en-US" sz="1800" b="1" dirty="0" smtClean="0">
                <a:solidFill>
                  <a:srgbClr val="00B050"/>
                </a:solidFill>
              </a:rPr>
              <a:t>Done</a:t>
            </a:r>
          </a:p>
          <a:p>
            <a:pPr lvl="1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Remove</a:t>
            </a:r>
          </a:p>
          <a:p>
            <a:pPr lvl="2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Physical thing, Virtual thing, Relative endpoint, Thing description ecosystem (VICINITY concept), </a:t>
            </a:r>
          </a:p>
          <a:p>
            <a:pPr lvl="1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Rename</a:t>
            </a:r>
          </a:p>
          <a:p>
            <a:pPr lvl="2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Data schema (data format), Link (endpoint), </a:t>
            </a:r>
          </a:p>
          <a:p>
            <a:pPr lvl="1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Add</a:t>
            </a:r>
          </a:p>
          <a:p>
            <a:pPr lvl="2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Security (not described yet)</a:t>
            </a:r>
          </a:p>
          <a:p>
            <a:pPr lvl="1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Changed model</a:t>
            </a:r>
          </a:p>
          <a:p>
            <a:pPr lvl="2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Default value (Property </a:t>
            </a: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sym typeface="Wingdings"/>
              </a:rPr>
              <a:t></a:t>
            </a: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</a:t>
            </a:r>
            <a:r>
              <a:rPr lang="en-US" sz="1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ataSchema</a:t>
            </a: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), Media type (concept 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Wingdings"/>
              </a:rPr>
              <a:t> </a:t>
            </a: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datatype), added cardinalities</a:t>
            </a:r>
          </a:p>
          <a:p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Next steps: Currently discussing</a:t>
            </a:r>
          </a:p>
          <a:p>
            <a:pPr lvl="1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Need of communication protocol?</a:t>
            </a:r>
          </a:p>
          <a:p>
            <a:pPr lvl="1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Model types?</a:t>
            </a:r>
          </a:p>
          <a:p>
            <a:pPr lvl="1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Coupling IG JSON model with ontology conceptual model?</a:t>
            </a:r>
          </a:p>
          <a:p>
            <a:pPr lvl="2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Rename properties?</a:t>
            </a:r>
          </a:p>
          <a:p>
            <a:pPr lvl="2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Not following OE good practices vs space reducing in TD?</a:t>
            </a:r>
          </a:p>
          <a:p>
            <a:pPr lvl="1"/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Security</a:t>
            </a: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74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51554" y="5595731"/>
            <a:ext cx="7772400" cy="556591"/>
          </a:xfrm>
        </p:spPr>
        <p:txBody>
          <a:bodyPr/>
          <a:lstStyle/>
          <a:p>
            <a:pPr marL="0" indent="0" algn="r">
              <a:buNone/>
            </a:pPr>
            <a:r>
              <a:rPr lang="en-US" b="1" dirty="0" smtClean="0"/>
              <a:t>Thanks for </a:t>
            </a:r>
            <a:r>
              <a:rPr lang="en-US" b="1" smtClean="0"/>
              <a:t>you attention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95824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2723756" y="3371850"/>
            <a:ext cx="6429388" cy="3215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b="1" kern="0" dirty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Mar</a:t>
            </a:r>
            <a:r>
              <a:rPr lang="es-ES" b="1" kern="0" dirty="0" err="1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ía</a:t>
            </a:r>
            <a:r>
              <a:rPr lang="es-ES" b="1" kern="0" dirty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 Poveda </a:t>
            </a:r>
            <a:r>
              <a:rPr lang="es-ES" b="1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Villalón</a:t>
            </a:r>
            <a:endParaRPr lang="en-GB" b="1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ja-JP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Fernando Serena</a:t>
            </a:r>
            <a:endParaRPr lang="en-US" altLang="ja-JP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ja-JP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Ra</a:t>
            </a:r>
            <a:r>
              <a:rPr lang="es-ES" altLang="ja-JP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úl</a:t>
            </a:r>
            <a:r>
              <a:rPr lang="es-ES" altLang="ja-JP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 García Castro</a:t>
            </a:r>
            <a:endParaRPr lang="en-US" altLang="ja-JP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600" kern="0" dirty="0" smtClean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2857499" y="892367"/>
            <a:ext cx="6183631" cy="2193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333333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defTabSz="914400"/>
            <a:endParaRPr lang="en-US" sz="3600" kern="0" dirty="0" smtClean="0"/>
          </a:p>
          <a:p>
            <a:pPr defTabSz="914400"/>
            <a:r>
              <a:rPr lang="en-GB" sz="3600" dirty="0" err="1">
                <a:latin typeface="Helvetica Neue" charset="0"/>
                <a:ea typeface="Helvetica Neue" charset="0"/>
                <a:cs typeface="Helvetica Neue" charset="0"/>
              </a:rPr>
              <a:t>WoT</a:t>
            </a:r>
            <a:r>
              <a:rPr lang="en-GB" sz="36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GB" sz="3600" dirty="0" smtClean="0">
                <a:latin typeface="Helvetica Neue" charset="0"/>
                <a:ea typeface="Helvetica Neue" charset="0"/>
                <a:cs typeface="Helvetica Neue" charset="0"/>
              </a:rPr>
              <a:t>ontology development &amp; current status (v0.0.6)</a:t>
            </a:r>
            <a:endParaRPr lang="en-US" sz="3600" kern="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028" name="Picture 4" descr="https://licensebuttons.net/l/by-sa/3.0/88x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05800" y="6560919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6"/>
          <p:cNvSpPr txBox="1"/>
          <p:nvPr/>
        </p:nvSpPr>
        <p:spPr>
          <a:xfrm>
            <a:off x="3041815" y="6127927"/>
            <a:ext cx="2740907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mpoveda@fi.upm.es</a:t>
            </a:r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177800">
              <a:spcBef>
                <a:spcPts val="300"/>
              </a:spcBef>
            </a:pPr>
            <a:r>
              <a:rPr lang="es-ES_tradnl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@</a:t>
            </a:r>
            <a:r>
              <a:rPr lang="es-ES_tradnl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MariaPovedaV</a:t>
            </a:r>
            <a:endParaRPr lang="es-ES_tradnl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2" name="Picture 11" descr="https://encrypted-tbn0.gstatic.com/images?q=tbn:ANd9GcR8p3G5JBRQyvYSIijdMPKozFn93uiMnby2CbWbgdIHM-cqmUZm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07646" y="6515010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simpleicon.com/wp-content/uploads/mail-6.png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08160" y="6216334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723756" y="4031674"/>
            <a:ext cx="642938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Ontology Engineering Group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Universidad </a:t>
            </a:r>
            <a:r>
              <a:rPr lang="en-GB" sz="1400" kern="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Politécnica</a:t>
            </a:r>
            <a:r>
              <a:rPr lang="en-GB" sz="14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de Madrid</a:t>
            </a:r>
            <a:endParaRPr kumimoji="0" lang="es-ES_tradnl" sz="16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6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6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14142" y="6215974"/>
            <a:ext cx="246960" cy="252000"/>
          </a:xfrm>
          <a:prstGeom prst="rect">
            <a:avLst/>
          </a:prstGeom>
        </p:spPr>
      </p:pic>
      <p:sp>
        <p:nvSpPr>
          <p:cNvPr id="15" name="TextBox 6"/>
          <p:cNvSpPr txBox="1"/>
          <p:nvPr/>
        </p:nvSpPr>
        <p:spPr>
          <a:xfrm>
            <a:off x="5766482" y="6125572"/>
            <a:ext cx="2536025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17</a:t>
            </a:r>
            <a:r>
              <a:rPr lang="es-ES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May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, 2017</a:t>
            </a:r>
          </a:p>
          <a:p>
            <a:pPr marL="177800">
              <a:spcBef>
                <a:spcPts val="300"/>
              </a:spcBef>
            </a:pPr>
            <a:r>
              <a:rPr lang="es-ES_tradnl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Osaka F2F (</a:t>
            </a:r>
            <a:r>
              <a:rPr lang="es-ES_tradnl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remote</a:t>
            </a:r>
            <a:r>
              <a:rPr lang="es-ES_tradnl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45504" y="6515010"/>
            <a:ext cx="184235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2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Ontology Engineering Group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6" name="Rectangle 14"/>
          <p:cNvSpPr txBox="1">
            <a:spLocks noChangeArrowheads="1"/>
          </p:cNvSpPr>
          <p:nvPr/>
        </p:nvSpPr>
        <p:spPr bwMode="auto">
          <a:xfrm>
            <a:off x="228600" y="673100"/>
            <a:ext cx="4953000" cy="5181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 eaLnBrk="1" hangingPunct="1">
              <a:buNone/>
            </a:pP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Created </a:t>
            </a:r>
            <a:r>
              <a:rPr lang="en-US" sz="1800" kern="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in1995</a:t>
            </a:r>
            <a:endParaRPr lang="es-ES" sz="1800" kern="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defTabSz="914400" eaLnBrk="1" hangingPunct="1">
              <a:buFont typeface="Wingdings" charset="2"/>
              <a:buNone/>
            </a:pPr>
            <a:r>
              <a:rPr lang="es-ES" sz="1800" kern="0" dirty="0" err="1" smtClean="0"/>
              <a:t>Directors</a:t>
            </a:r>
            <a:r>
              <a:rPr lang="es-ES" sz="1800" kern="0" dirty="0" smtClean="0"/>
              <a:t>: A. Gómez-Pérez,  O. Corcho</a:t>
            </a:r>
          </a:p>
          <a:p>
            <a:pPr marL="0" indent="0" defTabSz="914400" eaLnBrk="1" hangingPunct="1">
              <a:buFont typeface="Wingdings" charset="2"/>
              <a:buNone/>
            </a:pPr>
            <a:r>
              <a:rPr lang="es-ES" sz="1800" kern="0" dirty="0" smtClean="0"/>
              <a:t>Position: 8th in </a:t>
            </a:r>
            <a:r>
              <a:rPr lang="es-ES" sz="1800" kern="0" dirty="0" err="1" smtClean="0"/>
              <a:t>the</a:t>
            </a:r>
            <a:r>
              <a:rPr lang="es-ES" sz="1800" kern="0" dirty="0" smtClean="0"/>
              <a:t> UPM ranking  (200 </a:t>
            </a:r>
            <a:r>
              <a:rPr lang="es-ES" sz="1800" kern="0" dirty="0" err="1" smtClean="0"/>
              <a:t>groups</a:t>
            </a:r>
            <a:r>
              <a:rPr lang="es-ES" sz="1800" kern="0" dirty="0" smtClean="0"/>
              <a:t>)</a:t>
            </a:r>
          </a:p>
          <a:p>
            <a:pPr marL="0" indent="0" defTabSz="914400" eaLnBrk="1" hangingPunct="1">
              <a:buFont typeface="Wingdings" charset="2"/>
              <a:buNone/>
            </a:pPr>
            <a:endParaRPr lang="es-ES" sz="1800" kern="0" dirty="0" smtClean="0"/>
          </a:p>
          <a:p>
            <a:pPr marL="0" indent="0" defTabSz="914400" eaLnBrk="1" hangingPunct="1">
              <a:buFont typeface="Wingdings" charset="2"/>
              <a:buNone/>
            </a:pPr>
            <a:r>
              <a:rPr lang="es-ES" sz="1800" kern="0" dirty="0" err="1" smtClean="0"/>
              <a:t>Research</a:t>
            </a:r>
            <a:r>
              <a:rPr lang="es-ES" sz="1800" kern="0" dirty="0" smtClean="0"/>
              <a:t> </a:t>
            </a:r>
            <a:r>
              <a:rPr lang="es-ES" sz="1800" kern="0" dirty="0" err="1" smtClean="0"/>
              <a:t>Group</a:t>
            </a:r>
            <a:r>
              <a:rPr lang="es-ES" sz="1800" kern="0" dirty="0" smtClean="0"/>
              <a:t> (30 </a:t>
            </a:r>
            <a:r>
              <a:rPr lang="es-ES" sz="1800" kern="0" dirty="0" err="1" smtClean="0"/>
              <a:t>people</a:t>
            </a:r>
            <a:r>
              <a:rPr lang="es-ES" sz="1800" kern="0" dirty="0" smtClean="0"/>
              <a:t>)</a:t>
            </a:r>
          </a:p>
          <a:p>
            <a:pPr lvl="1" defTabSz="914400" eaLnBrk="1" hangingPunct="1"/>
            <a:r>
              <a:rPr lang="es-ES" sz="1400" kern="0" dirty="0" smtClean="0"/>
              <a:t>2 Full </a:t>
            </a:r>
            <a:r>
              <a:rPr lang="es-ES" sz="1400" kern="0" dirty="0" err="1" smtClean="0"/>
              <a:t>Professors</a:t>
            </a:r>
            <a:endParaRPr lang="es-ES" sz="1400" kern="0" dirty="0" smtClean="0"/>
          </a:p>
          <a:p>
            <a:pPr lvl="1" defTabSz="914400" eaLnBrk="1" hangingPunct="1"/>
            <a:r>
              <a:rPr lang="es-ES" sz="1400" kern="0" dirty="0" smtClean="0"/>
              <a:t>5 </a:t>
            </a:r>
            <a:r>
              <a:rPr lang="es-ES" sz="1400" kern="0" dirty="0" err="1" smtClean="0"/>
              <a:t>Associate</a:t>
            </a:r>
            <a:r>
              <a:rPr lang="es-ES" sz="1400" kern="0" dirty="0" smtClean="0"/>
              <a:t> </a:t>
            </a:r>
            <a:r>
              <a:rPr lang="es-ES" sz="1400" kern="0" dirty="0" err="1" smtClean="0"/>
              <a:t>Professors</a:t>
            </a:r>
            <a:r>
              <a:rPr lang="es-ES" sz="1400" kern="0" dirty="0" smtClean="0"/>
              <a:t> </a:t>
            </a:r>
          </a:p>
          <a:p>
            <a:pPr lvl="1" defTabSz="914400" eaLnBrk="1" hangingPunct="1"/>
            <a:r>
              <a:rPr lang="es-ES" sz="1400" kern="0" dirty="0" smtClean="0"/>
              <a:t>3 </a:t>
            </a:r>
            <a:r>
              <a:rPr lang="es-ES" sz="1400" kern="0" dirty="0" err="1" smtClean="0"/>
              <a:t>Assistant</a:t>
            </a:r>
            <a:r>
              <a:rPr lang="es-ES" sz="1400" kern="0" dirty="0" smtClean="0"/>
              <a:t> </a:t>
            </a:r>
            <a:r>
              <a:rPr lang="es-ES" sz="1400" kern="0" dirty="0" err="1" smtClean="0"/>
              <a:t>Professors</a:t>
            </a:r>
            <a:endParaRPr lang="es-ES" sz="1400" kern="0" dirty="0" smtClean="0"/>
          </a:p>
          <a:p>
            <a:pPr lvl="1" defTabSz="914400" eaLnBrk="1" hangingPunct="1"/>
            <a:r>
              <a:rPr lang="es-ES" sz="1400" kern="0" dirty="0" smtClean="0"/>
              <a:t>7 Senior </a:t>
            </a:r>
            <a:r>
              <a:rPr lang="es-ES" sz="1400" kern="0" dirty="0" err="1" smtClean="0"/>
              <a:t>Postdocs</a:t>
            </a:r>
            <a:endParaRPr lang="es-ES" sz="1400" kern="0" dirty="0" smtClean="0"/>
          </a:p>
          <a:p>
            <a:pPr lvl="1" defTabSz="914400" eaLnBrk="1" hangingPunct="1"/>
            <a:r>
              <a:rPr lang="es-ES" sz="1400" kern="0" dirty="0" smtClean="0"/>
              <a:t>6 PhD </a:t>
            </a:r>
            <a:r>
              <a:rPr lang="es-ES" sz="1400" kern="0" dirty="0" err="1" smtClean="0"/>
              <a:t>Students</a:t>
            </a:r>
            <a:endParaRPr lang="es-ES" sz="1400" kern="0" dirty="0" smtClean="0"/>
          </a:p>
          <a:p>
            <a:pPr lvl="1" defTabSz="914400" eaLnBrk="1" hangingPunct="1"/>
            <a:r>
              <a:rPr lang="es-ES" sz="1400" kern="0" dirty="0" smtClean="0"/>
              <a:t>2 </a:t>
            </a:r>
            <a:r>
              <a:rPr lang="es-ES" sz="1400" kern="0" dirty="0" err="1" smtClean="0"/>
              <a:t>MSc</a:t>
            </a:r>
            <a:r>
              <a:rPr lang="es-ES" sz="1400" kern="0" dirty="0" smtClean="0"/>
              <a:t> and </a:t>
            </a:r>
            <a:r>
              <a:rPr lang="es-ES" sz="1400" kern="0" dirty="0" err="1" smtClean="0"/>
              <a:t>BSc</a:t>
            </a:r>
            <a:r>
              <a:rPr lang="es-ES" sz="1400" kern="0" dirty="0" smtClean="0"/>
              <a:t> </a:t>
            </a:r>
            <a:r>
              <a:rPr lang="es-ES" sz="1400" kern="0" dirty="0" err="1" smtClean="0"/>
              <a:t>Students</a:t>
            </a:r>
            <a:endParaRPr lang="es-ES" sz="1400" kern="0" dirty="0" smtClean="0"/>
          </a:p>
          <a:p>
            <a:pPr lvl="1" defTabSz="914400" eaLnBrk="1" hangingPunct="1"/>
            <a:r>
              <a:rPr lang="es-ES" sz="1400" kern="0" dirty="0" smtClean="0"/>
              <a:t>2 software </a:t>
            </a:r>
            <a:r>
              <a:rPr lang="es-ES" sz="1400" kern="0" dirty="0" err="1" smtClean="0"/>
              <a:t>engineers</a:t>
            </a:r>
            <a:endParaRPr lang="es-ES" sz="1400" kern="0" dirty="0" smtClean="0"/>
          </a:p>
          <a:p>
            <a:pPr lvl="1" defTabSz="914400" eaLnBrk="1" hangingPunct="1"/>
            <a:r>
              <a:rPr lang="es-ES" sz="1400" kern="0" dirty="0" smtClean="0"/>
              <a:t>1 </a:t>
            </a:r>
            <a:r>
              <a:rPr lang="es-ES" sz="1400" kern="0" dirty="0" err="1" smtClean="0"/>
              <a:t>system</a:t>
            </a:r>
            <a:r>
              <a:rPr lang="es-ES" sz="1400" kern="0" dirty="0" smtClean="0"/>
              <a:t> </a:t>
            </a:r>
            <a:r>
              <a:rPr lang="es-ES" sz="1400" kern="0" dirty="0" err="1" smtClean="0"/>
              <a:t>administrator</a:t>
            </a:r>
            <a:endParaRPr lang="es-ES" sz="1400" kern="0" dirty="0" smtClean="0"/>
          </a:p>
          <a:p>
            <a:pPr lvl="1" defTabSz="914400" eaLnBrk="1" hangingPunct="1"/>
            <a:r>
              <a:rPr lang="es-ES" sz="1400" kern="0" dirty="0" smtClean="0"/>
              <a:t>2 </a:t>
            </a:r>
            <a:r>
              <a:rPr lang="es-ES" sz="1400" kern="0" dirty="0" err="1" smtClean="0"/>
              <a:t>project</a:t>
            </a:r>
            <a:r>
              <a:rPr lang="es-ES" sz="1400" kern="0" dirty="0" smtClean="0"/>
              <a:t> managers</a:t>
            </a:r>
          </a:p>
          <a:p>
            <a:pPr lvl="1" defTabSz="914400" eaLnBrk="1" hangingPunct="1">
              <a:buFont typeface="Courier New" charset="0"/>
              <a:buNone/>
            </a:pPr>
            <a:endParaRPr lang="es-ES" sz="1600" kern="0" dirty="0" smtClean="0"/>
          </a:p>
          <a:p>
            <a:pPr marL="0" indent="0" defTabSz="914400" eaLnBrk="1" hangingPunct="1">
              <a:buFont typeface="Wingdings" charset="2"/>
              <a:buNone/>
            </a:pPr>
            <a:r>
              <a:rPr lang="es-ES" sz="1800" kern="0" dirty="0" smtClean="0"/>
              <a:t>170+ </a:t>
            </a:r>
            <a:r>
              <a:rPr lang="es-ES" sz="1800" kern="0" dirty="0" err="1" smtClean="0"/>
              <a:t>Past</a:t>
            </a:r>
            <a:r>
              <a:rPr lang="es-ES" sz="1800" kern="0" dirty="0" smtClean="0"/>
              <a:t> </a:t>
            </a:r>
            <a:r>
              <a:rPr lang="es-ES" sz="1800" kern="0" dirty="0" err="1" smtClean="0"/>
              <a:t>Collaborators</a:t>
            </a:r>
            <a:endParaRPr lang="es-ES" sz="1800" kern="0" dirty="0" smtClean="0"/>
          </a:p>
          <a:p>
            <a:pPr marL="0" indent="0" defTabSz="914400" eaLnBrk="1" hangingPunct="1">
              <a:buFont typeface="Wingdings" charset="2"/>
              <a:buNone/>
            </a:pPr>
            <a:r>
              <a:rPr lang="es-ES" sz="1800" kern="0" dirty="0" smtClean="0"/>
              <a:t>50+ </a:t>
            </a:r>
            <a:r>
              <a:rPr lang="es-ES" sz="1800" kern="0" dirty="0" err="1" smtClean="0"/>
              <a:t>Past</a:t>
            </a:r>
            <a:r>
              <a:rPr lang="es-ES" sz="1800" kern="0" dirty="0" smtClean="0"/>
              <a:t> </a:t>
            </a:r>
            <a:r>
              <a:rPr lang="es-ES" sz="1800" kern="0" dirty="0" err="1" smtClean="0"/>
              <a:t>Visitors</a:t>
            </a:r>
            <a:endParaRPr lang="es-ES" sz="1800" kern="0" dirty="0" smtClean="0"/>
          </a:p>
        </p:txBody>
      </p:sp>
      <p:sp>
        <p:nvSpPr>
          <p:cNvPr id="7" name="CuadroTexto 1"/>
          <p:cNvSpPr txBox="1"/>
          <p:nvPr/>
        </p:nvSpPr>
        <p:spPr>
          <a:xfrm>
            <a:off x="5334000" y="5105400"/>
            <a:ext cx="29803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s-ES" sz="1800" b="1" dirty="0" smtClean="0">
                <a:solidFill>
                  <a:srgbClr val="4D4D4D"/>
                </a:solidFill>
                <a:latin typeface="+mn-lt"/>
              </a:rPr>
              <a:t>http://www.oeg-upm.net/</a:t>
            </a:r>
          </a:p>
          <a:p>
            <a:pPr algn="l"/>
            <a:endParaRPr lang="es-ES" sz="1800" dirty="0" smtClean="0">
              <a:solidFill>
                <a:srgbClr val="4D4D4D"/>
              </a:solidFill>
              <a:latin typeface="+mn-lt"/>
            </a:endParaRPr>
          </a:p>
          <a:p>
            <a:pPr algn="l"/>
            <a:r>
              <a:rPr lang="es-ES" sz="1800" dirty="0" smtClean="0">
                <a:solidFill>
                  <a:srgbClr val="4D4D4D"/>
                </a:solidFill>
                <a:latin typeface="+mn-lt"/>
              </a:rPr>
              <a:t>https://github.com/oeg-upm</a:t>
            </a:r>
          </a:p>
          <a:p>
            <a:pPr algn="l"/>
            <a:endParaRPr lang="es-ES" sz="1800" dirty="0" smtClean="0">
              <a:solidFill>
                <a:srgbClr val="4D4D4D"/>
              </a:solidFill>
              <a:latin typeface="+mn-lt"/>
            </a:endParaRPr>
          </a:p>
          <a:p>
            <a:pPr algn="l"/>
            <a:r>
              <a:rPr lang="es-ES" sz="1800" dirty="0" smtClean="0">
                <a:solidFill>
                  <a:srgbClr val="4D4D4D"/>
                </a:solidFill>
                <a:latin typeface="+mn-lt"/>
              </a:rPr>
              <a:t>@</a:t>
            </a:r>
            <a:r>
              <a:rPr lang="es-ES" sz="1800" dirty="0" err="1" smtClean="0">
                <a:solidFill>
                  <a:srgbClr val="4D4D4D"/>
                </a:solidFill>
                <a:latin typeface="+mn-lt"/>
              </a:rPr>
              <a:t>oeg-upm</a:t>
            </a:r>
            <a:endParaRPr lang="es-ES" sz="1800" dirty="0" smtClean="0">
              <a:solidFill>
                <a:srgbClr val="4D4D4D"/>
              </a:solidFill>
              <a:latin typeface="+mn-lt"/>
            </a:endParaRPr>
          </a:p>
        </p:txBody>
      </p:sp>
      <p:pic>
        <p:nvPicPr>
          <p:cNvPr id="8" name="Picture 10" descr="http://www.aedweb.org/web/images/twitter-bi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76400" y="6248400"/>
            <a:ext cx="357600" cy="357600"/>
          </a:xfrm>
          <a:prstGeom prst="rect">
            <a:avLst/>
          </a:prstGeom>
          <a:noFill/>
        </p:spPr>
      </p:pic>
      <p:pic>
        <p:nvPicPr>
          <p:cNvPr id="9" name="9 Imagen" descr="OEGColorMed.jpe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733800" y="1981199"/>
            <a:ext cx="4724400" cy="3129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439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Ontology Engineering Group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10" name="2 Marcador de texto"/>
          <p:cNvSpPr txBox="1">
            <a:spLocks/>
          </p:cNvSpPr>
          <p:nvPr/>
        </p:nvSpPr>
        <p:spPr bwMode="auto">
          <a:xfrm>
            <a:off x="228600" y="762000"/>
            <a:ext cx="48006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>
              <a:buFont typeface="Wingdings" pitchFamily="2" charset="2"/>
              <a:buChar char="Ø"/>
              <a:defRPr/>
            </a:pPr>
            <a:r>
              <a:rPr lang="en-US" sz="1600" kern="0" dirty="0" smtClean="0">
                <a:solidFill>
                  <a:srgbClr val="C00000"/>
                </a:solidFill>
              </a:rPr>
              <a:t>Created in1995</a:t>
            </a:r>
          </a:p>
          <a:p>
            <a:pPr defTabSz="914400">
              <a:buFont typeface="Wingdings" pitchFamily="2" charset="2"/>
              <a:buChar char="Ø"/>
              <a:defRPr/>
            </a:pPr>
            <a:r>
              <a:rPr lang="en-US" sz="1600" kern="0" dirty="0" smtClean="0">
                <a:solidFill>
                  <a:srgbClr val="C00000"/>
                </a:solidFill>
              </a:rPr>
              <a:t>World-wide known in the research areas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Ontologies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Semantic Web and Linked Data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Multilingual linked Data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Open Data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err="1" smtClean="0"/>
              <a:t>eScience</a:t>
            </a:r>
            <a:endParaRPr lang="en-US" sz="1400" kern="0" dirty="0" smtClean="0"/>
          </a:p>
          <a:p>
            <a:pPr defTabSz="914400">
              <a:buFont typeface="Wingdings" pitchFamily="2" charset="2"/>
              <a:buChar char="Ø"/>
              <a:defRPr/>
            </a:pPr>
            <a:r>
              <a:rPr lang="en-US" sz="1600" b="1" kern="0" dirty="0" smtClean="0">
                <a:solidFill>
                  <a:srgbClr val="C00000"/>
                </a:solidFill>
              </a:rPr>
              <a:t>Projects (&gt; 12M€)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27 EU projects  (7 as coordinator)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54 National Projects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27 contracts with companies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b="1" kern="0" dirty="0" smtClean="0"/>
              <a:t>Awards: SUR IBM Watson</a:t>
            </a:r>
          </a:p>
          <a:p>
            <a:pPr defTabSz="914400">
              <a:buFont typeface="Wingdings" pitchFamily="2" charset="2"/>
              <a:buChar char="Ø"/>
              <a:defRPr/>
            </a:pPr>
            <a:r>
              <a:rPr lang="en-US" sz="1600" b="1" kern="0" dirty="0" smtClean="0">
                <a:solidFill>
                  <a:srgbClr val="C00000"/>
                </a:solidFill>
              </a:rPr>
              <a:t>Publications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106  journals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362 International conferences and book chapters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kern="0" dirty="0" smtClean="0"/>
              <a:t>7 Books</a:t>
            </a:r>
          </a:p>
          <a:p>
            <a:pPr defTabSz="914400">
              <a:buFont typeface="Wingdings" pitchFamily="2" charset="2"/>
              <a:buChar char="Ø"/>
              <a:defRPr/>
            </a:pPr>
            <a:r>
              <a:rPr lang="en-US" sz="1600" b="1" kern="0" dirty="0" smtClean="0">
                <a:solidFill>
                  <a:srgbClr val="C00000"/>
                </a:solidFill>
              </a:rPr>
              <a:t>Impact of publications </a:t>
            </a:r>
            <a:r>
              <a:rPr lang="en-US" sz="1600" b="1" kern="0" dirty="0" smtClean="0">
                <a:hlinkClick r:id="rId3"/>
              </a:rPr>
              <a:t>H-index</a:t>
            </a:r>
            <a:endParaRPr lang="en-US" sz="1600" b="1" kern="0" dirty="0" smtClean="0"/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s-ES" sz="1200" kern="0" dirty="0" smtClean="0"/>
              <a:t>Asunción Gómez-Pérez (h:50, </a:t>
            </a:r>
            <a:r>
              <a:rPr lang="es-ES" sz="1200" kern="0" dirty="0" err="1" smtClean="0"/>
              <a:t>citations</a:t>
            </a:r>
            <a:r>
              <a:rPr lang="es-ES" sz="1200" kern="0" dirty="0" smtClean="0"/>
              <a:t> 15025)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s-ES" sz="1200" kern="0" dirty="0" smtClean="0"/>
              <a:t>Oscar Corcho García (h: 36, </a:t>
            </a:r>
            <a:r>
              <a:rPr lang="es-ES" sz="1200" kern="0" dirty="0" err="1" smtClean="0"/>
              <a:t>citations</a:t>
            </a:r>
            <a:r>
              <a:rPr lang="es-ES" sz="1200" kern="0" dirty="0" smtClean="0"/>
              <a:t> 8258)</a:t>
            </a:r>
          </a:p>
          <a:p>
            <a:pPr defTabSz="914400">
              <a:buFont typeface="Wingdings" pitchFamily="2" charset="2"/>
              <a:buChar char="Ø"/>
              <a:defRPr/>
            </a:pPr>
            <a:r>
              <a:rPr lang="en-US" sz="1600" b="1" kern="0" dirty="0" smtClean="0">
                <a:solidFill>
                  <a:srgbClr val="C00000"/>
                </a:solidFill>
              </a:rPr>
              <a:t>Services to the Spanish community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b="1" kern="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Host  </a:t>
            </a:r>
            <a:r>
              <a:rPr lang="en-US" sz="1200" b="1" kern="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esDbpedia</a:t>
            </a:r>
            <a:r>
              <a:rPr lang="en-US" sz="1200" b="1" kern="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lvl="1" defTabSz="914400">
              <a:buFont typeface="Wingdings" pitchFamily="2" charset="2"/>
              <a:buChar char="§"/>
              <a:defRPr/>
            </a:pPr>
            <a:r>
              <a:rPr lang="en-US" sz="1200" b="1" kern="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Host  </a:t>
            </a:r>
            <a:r>
              <a:rPr lang="en-US" sz="1200" b="1" kern="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linkeddata.es</a:t>
            </a:r>
            <a:endParaRPr lang="en-US" sz="1200" b="1" kern="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defTabSz="914400">
              <a:buFont typeface="Wingdings" pitchFamily="2" charset="2"/>
              <a:buChar char="§"/>
              <a:defRPr/>
            </a:pPr>
            <a:endParaRPr lang="es-ES" sz="1600" kern="0" dirty="0" smtClean="0"/>
          </a:p>
        </p:txBody>
      </p:sp>
      <p:sp>
        <p:nvSpPr>
          <p:cNvPr id="11" name="3 Marcador de contenido"/>
          <p:cNvSpPr>
            <a:spLocks noGrp="1"/>
          </p:cNvSpPr>
          <p:nvPr>
            <p:ph sz="half" idx="4294967295"/>
          </p:nvPr>
        </p:nvSpPr>
        <p:spPr>
          <a:xfrm>
            <a:off x="4876800" y="762000"/>
            <a:ext cx="4114800" cy="5257800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sz="1600" dirty="0" smtClean="0">
                <a:solidFill>
                  <a:srgbClr val="C00000"/>
                </a:solidFill>
              </a:rPr>
              <a:t>Awards and Prizes</a:t>
            </a:r>
          </a:p>
          <a:p>
            <a:pPr lvl="1">
              <a:buFont typeface="Wingdings" pitchFamily="2" charset="2"/>
              <a:buChar char="§"/>
            </a:pPr>
            <a:r>
              <a:rPr lang="en-US" sz="1200" dirty="0" err="1" smtClean="0"/>
              <a:t>Ada</a:t>
            </a:r>
            <a:r>
              <a:rPr lang="en-US" sz="1200" dirty="0" smtClean="0"/>
              <a:t> Byron, Fujitsu, Open data, ISWC</a:t>
            </a:r>
          </a:p>
          <a:p>
            <a:pPr lvl="1">
              <a:buFont typeface="Wingdings" pitchFamily="2" charset="2"/>
              <a:buChar char="§"/>
            </a:pPr>
            <a:r>
              <a:rPr lang="en-US" sz="1200" dirty="0" smtClean="0"/>
              <a:t>SUR Awards Watson for Tech. Watch</a:t>
            </a:r>
          </a:p>
          <a:p>
            <a:pPr>
              <a:buFont typeface="Wingdings" pitchFamily="2" charset="2"/>
              <a:buChar char="Ø"/>
            </a:pPr>
            <a:r>
              <a:rPr lang="en-US" sz="1600" dirty="0" smtClean="0">
                <a:solidFill>
                  <a:srgbClr val="C00000"/>
                </a:solidFill>
              </a:rPr>
              <a:t>Supervision of students</a:t>
            </a:r>
          </a:p>
          <a:p>
            <a:pPr lvl="1">
              <a:buFont typeface="Wingdings" pitchFamily="2" charset="2"/>
              <a:buChar char="§"/>
            </a:pPr>
            <a:r>
              <a:rPr lang="en-US" sz="1200" dirty="0" smtClean="0"/>
              <a:t>28 </a:t>
            </a:r>
            <a:r>
              <a:rPr lang="en-US" sz="1200" dirty="0" err="1" smtClean="0"/>
              <a:t>Ph.D</a:t>
            </a:r>
            <a:r>
              <a:rPr lang="en-US" sz="1200" dirty="0" smtClean="0"/>
              <a:t> thesis (9  awarded best thesis prize)</a:t>
            </a:r>
          </a:p>
          <a:p>
            <a:pPr lvl="1">
              <a:buFont typeface="Wingdings" pitchFamily="2" charset="2"/>
              <a:buChar char="§"/>
            </a:pPr>
            <a:r>
              <a:rPr lang="en-US" sz="1200" dirty="0" smtClean="0"/>
              <a:t>&gt;150 MS.C thesis and BS.C</a:t>
            </a:r>
          </a:p>
          <a:p>
            <a:pPr>
              <a:buFont typeface="Wingdings" pitchFamily="2" charset="2"/>
              <a:buChar char="Ø"/>
            </a:pPr>
            <a:r>
              <a:rPr lang="en-US" sz="1600" dirty="0" smtClean="0">
                <a:solidFill>
                  <a:srgbClr val="C00000"/>
                </a:solidFill>
              </a:rPr>
              <a:t>Events organization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1200" dirty="0" smtClean="0"/>
              <a:t>11 editions of the International Summer School on Ontological Engineering and the Semantic Web </a:t>
            </a:r>
          </a:p>
          <a:p>
            <a:pPr lvl="1">
              <a:buFont typeface="Wingdings" pitchFamily="2" charset="2"/>
              <a:buChar char="§"/>
            </a:pPr>
            <a:r>
              <a:rPr lang="en-US" sz="1200" dirty="0" smtClean="0"/>
              <a:t>&gt; 50 WS and tutorials </a:t>
            </a:r>
          </a:p>
          <a:p>
            <a:pPr>
              <a:buFont typeface="Wingdings" pitchFamily="2" charset="2"/>
              <a:buChar char="Ø"/>
            </a:pPr>
            <a:r>
              <a:rPr lang="en-US" sz="1600" dirty="0" smtClean="0">
                <a:solidFill>
                  <a:srgbClr val="C00000"/>
                </a:solidFill>
              </a:rPr>
              <a:t>Standardization activities 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&gt;25 @ </a:t>
            </a:r>
            <a:r>
              <a:rPr lang="en-US" sz="1400" b="1" dirty="0" smtClean="0"/>
              <a:t>W3C</a:t>
            </a:r>
            <a:r>
              <a:rPr lang="en-US" sz="1400" dirty="0" smtClean="0"/>
              <a:t>, ISO, OASIS, AENOR, etc.</a:t>
            </a:r>
          </a:p>
          <a:p>
            <a:pPr>
              <a:buFont typeface="Wingdings" pitchFamily="2" charset="2"/>
              <a:buChar char="Ø"/>
            </a:pPr>
            <a:r>
              <a:rPr lang="es-ES" sz="1600" dirty="0" err="1" smtClean="0">
                <a:solidFill>
                  <a:srgbClr val="C00000"/>
                </a:solidFill>
              </a:rPr>
              <a:t>Mobility</a:t>
            </a:r>
            <a:endParaRPr lang="es-ES" sz="1800" dirty="0" smtClean="0">
              <a:solidFill>
                <a:srgbClr val="C00000"/>
              </a:solidFill>
            </a:endParaRPr>
          </a:p>
          <a:p>
            <a:pPr lvl="1">
              <a:buFont typeface="Wingdings" pitchFamily="2" charset="2"/>
              <a:buChar char="§"/>
            </a:pPr>
            <a:r>
              <a:rPr lang="es-ES" sz="1200" dirty="0" err="1" smtClean="0"/>
              <a:t>PhD</a:t>
            </a:r>
            <a:r>
              <a:rPr lang="es-ES" sz="1200" dirty="0" smtClean="0"/>
              <a:t> </a:t>
            </a:r>
            <a:r>
              <a:rPr lang="es-ES" sz="1200" dirty="0" err="1" smtClean="0"/>
              <a:t>students</a:t>
            </a:r>
            <a:r>
              <a:rPr lang="es-ES" sz="1200" dirty="0" smtClean="0"/>
              <a:t>: 3-6 </a:t>
            </a:r>
            <a:r>
              <a:rPr lang="es-ES" sz="1200" dirty="0" err="1" smtClean="0"/>
              <a:t>months</a:t>
            </a:r>
            <a:r>
              <a:rPr lang="es-ES" sz="1200" dirty="0" smtClean="0"/>
              <a:t> </a:t>
            </a:r>
            <a:r>
              <a:rPr lang="es-ES" sz="1200" dirty="0" err="1" smtClean="0"/>
              <a:t>abroad</a:t>
            </a:r>
            <a:endParaRPr lang="es-ES" sz="1200" dirty="0" smtClean="0"/>
          </a:p>
          <a:p>
            <a:pPr lvl="1">
              <a:buFont typeface="Wingdings" pitchFamily="2" charset="2"/>
              <a:buChar char="§"/>
            </a:pPr>
            <a:r>
              <a:rPr lang="es-ES" sz="1200" dirty="0" err="1" smtClean="0"/>
              <a:t>Postdocs</a:t>
            </a:r>
            <a:r>
              <a:rPr lang="es-ES" sz="1200" dirty="0" smtClean="0"/>
              <a:t>: 1 </a:t>
            </a:r>
            <a:r>
              <a:rPr lang="es-ES" sz="1200" dirty="0" err="1" smtClean="0"/>
              <a:t>month</a:t>
            </a:r>
            <a:r>
              <a:rPr lang="es-ES" sz="1200" dirty="0" smtClean="0"/>
              <a:t> </a:t>
            </a:r>
            <a:r>
              <a:rPr lang="es-ES" sz="1200" dirty="0" err="1" smtClean="0"/>
              <a:t>every</a:t>
            </a:r>
            <a:r>
              <a:rPr lang="es-ES" sz="1200" dirty="0" smtClean="0"/>
              <a:t> 2 </a:t>
            </a:r>
            <a:r>
              <a:rPr lang="es-ES" sz="1200" dirty="0" err="1" smtClean="0"/>
              <a:t>years</a:t>
            </a:r>
            <a:endParaRPr lang="es-ES" sz="1200" dirty="0" smtClean="0"/>
          </a:p>
          <a:p>
            <a:pPr>
              <a:buFont typeface="Wingdings" pitchFamily="2" charset="2"/>
              <a:buChar char="Ø"/>
            </a:pPr>
            <a:r>
              <a:rPr lang="es-ES" sz="1600" dirty="0" err="1" smtClean="0">
                <a:solidFill>
                  <a:srgbClr val="C00000"/>
                </a:solidFill>
              </a:rPr>
              <a:t>Visibility</a:t>
            </a:r>
            <a:endParaRPr lang="es-ES" sz="1600" dirty="0" smtClean="0">
              <a:solidFill>
                <a:srgbClr val="C00000"/>
              </a:solidFill>
            </a:endParaRPr>
          </a:p>
          <a:p>
            <a:pPr lvl="1">
              <a:buFont typeface="Wingdings" pitchFamily="2" charset="2"/>
              <a:buChar char="§"/>
            </a:pPr>
            <a:r>
              <a:rPr lang="es-ES" sz="1200" dirty="0" err="1" smtClean="0"/>
              <a:t>Program</a:t>
            </a:r>
            <a:r>
              <a:rPr lang="es-ES" sz="1200" dirty="0" smtClean="0"/>
              <a:t> </a:t>
            </a:r>
            <a:r>
              <a:rPr lang="es-ES" sz="1200" dirty="0" err="1" smtClean="0"/>
              <a:t>chairs</a:t>
            </a:r>
            <a:r>
              <a:rPr lang="es-ES" sz="1200" dirty="0" smtClean="0"/>
              <a:t> of ESWC, ISWC, KCAP, EKAW, TKE, TIA</a:t>
            </a:r>
          </a:p>
          <a:p>
            <a:pPr lvl="1">
              <a:buFont typeface="Wingdings" pitchFamily="2" charset="2"/>
              <a:buChar char="§"/>
            </a:pPr>
            <a:r>
              <a:rPr lang="es-ES" sz="1200" dirty="0" smtClean="0"/>
              <a:t>Editorial </a:t>
            </a:r>
            <a:r>
              <a:rPr lang="es-ES" sz="1200" dirty="0" err="1" smtClean="0"/>
              <a:t>board</a:t>
            </a:r>
            <a:r>
              <a:rPr lang="es-ES" sz="1200" dirty="0" smtClean="0"/>
              <a:t> of </a:t>
            </a:r>
            <a:r>
              <a:rPr lang="es-ES" sz="1200" dirty="0" err="1" smtClean="0"/>
              <a:t>Journals</a:t>
            </a:r>
            <a:endParaRPr lang="es-ES" sz="1200" dirty="0" smtClean="0"/>
          </a:p>
          <a:p>
            <a:pPr lvl="1">
              <a:buFont typeface="Wingdings" pitchFamily="2" charset="2"/>
              <a:buChar char="§"/>
            </a:pPr>
            <a:r>
              <a:rPr lang="es-ES" sz="1200" dirty="0" err="1" smtClean="0"/>
              <a:t>Invited</a:t>
            </a:r>
            <a:r>
              <a:rPr lang="es-ES" sz="1200" dirty="0" smtClean="0"/>
              <a:t> </a:t>
            </a:r>
            <a:r>
              <a:rPr lang="es-ES" sz="1200" dirty="0" err="1" smtClean="0"/>
              <a:t>talks</a:t>
            </a:r>
            <a:r>
              <a:rPr lang="es-ES" sz="1200" dirty="0" smtClean="0"/>
              <a:t> at </a:t>
            </a:r>
            <a:r>
              <a:rPr lang="es-ES" sz="1200" dirty="0" err="1" smtClean="0"/>
              <a:t>conferences</a:t>
            </a:r>
            <a:r>
              <a:rPr lang="es-ES" sz="1200" dirty="0" smtClean="0"/>
              <a:t> and </a:t>
            </a:r>
            <a:r>
              <a:rPr lang="es-ES" sz="1200" dirty="0" err="1" smtClean="0"/>
              <a:t>events</a:t>
            </a:r>
            <a:endParaRPr lang="es-ES" sz="1200" dirty="0" smtClean="0"/>
          </a:p>
          <a:p>
            <a:pPr lvl="1">
              <a:buFont typeface="Wingdings" pitchFamily="2" charset="2"/>
              <a:buChar char="§"/>
            </a:pPr>
            <a:r>
              <a:rPr lang="es-ES" sz="1200" dirty="0" err="1" smtClean="0"/>
              <a:t>Programme</a:t>
            </a:r>
            <a:r>
              <a:rPr lang="es-ES" sz="1200" dirty="0" smtClean="0"/>
              <a:t> </a:t>
            </a:r>
            <a:r>
              <a:rPr lang="es-ES" sz="1200" dirty="0" err="1" smtClean="0"/>
              <a:t>Committee</a:t>
            </a:r>
            <a:r>
              <a:rPr lang="es-ES" sz="1200" dirty="0" smtClean="0"/>
              <a:t> </a:t>
            </a:r>
            <a:r>
              <a:rPr lang="es-ES" sz="1200" dirty="0" err="1" smtClean="0"/>
              <a:t>presence</a:t>
            </a:r>
            <a:r>
              <a:rPr lang="es-ES" sz="1200" dirty="0" smtClean="0"/>
              <a:t> </a:t>
            </a:r>
            <a:endParaRPr lang="en-US" sz="1600" dirty="0" smtClean="0"/>
          </a:p>
          <a:p>
            <a:pPr marL="342900" lvl="1" indent="-342900">
              <a:buFont typeface="Wingdings" pitchFamily="2" charset="2"/>
              <a:buChar char="Ø"/>
            </a:pPr>
            <a:r>
              <a:rPr lang="es-ES" sz="1600" dirty="0" err="1" smtClean="0">
                <a:solidFill>
                  <a:srgbClr val="C00000"/>
                </a:solidFill>
                <a:ea typeface="+mn-ea"/>
                <a:cs typeface="+mn-cs"/>
              </a:rPr>
              <a:t>Collaboration</a:t>
            </a:r>
            <a:r>
              <a:rPr lang="es-ES" sz="1600" dirty="0" smtClean="0">
                <a:solidFill>
                  <a:srgbClr val="C00000"/>
                </a:solidFill>
                <a:ea typeface="+mn-ea"/>
                <a:cs typeface="+mn-cs"/>
              </a:rPr>
              <a:t> </a:t>
            </a:r>
            <a:r>
              <a:rPr lang="es-ES" sz="1600" dirty="0" err="1" smtClean="0">
                <a:solidFill>
                  <a:srgbClr val="C00000"/>
                </a:solidFill>
                <a:ea typeface="+mn-ea"/>
                <a:cs typeface="+mn-cs"/>
              </a:rPr>
              <a:t>with</a:t>
            </a:r>
            <a:r>
              <a:rPr lang="es-ES" sz="1600" dirty="0" smtClean="0">
                <a:solidFill>
                  <a:srgbClr val="C00000"/>
                </a:solidFill>
                <a:ea typeface="+mn-ea"/>
                <a:cs typeface="+mn-cs"/>
              </a:rPr>
              <a:t> COM (Center Open Middleware)</a:t>
            </a:r>
          </a:p>
          <a:p>
            <a:endParaRPr lang="en-US" sz="1600" dirty="0" smtClean="0"/>
          </a:p>
        </p:txBody>
      </p:sp>
      <p:pic>
        <p:nvPicPr>
          <p:cNvPr id="12" name="Picture 8" descr="http://es.dbpedia.org/images/logoesdbpedia.pn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743200" y="5715000"/>
            <a:ext cx="762000" cy="685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547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VICINITY - </a:t>
            </a:r>
            <a:r>
              <a:rPr lang="de-DE" dirty="0" err="1"/>
              <a:t>vision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Objectives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8" name="Inhaltsplatzhalter 1"/>
          <p:cNvSpPr>
            <a:spLocks noGrp="1"/>
          </p:cNvSpPr>
          <p:nvPr>
            <p:ph idx="1"/>
          </p:nvPr>
        </p:nvSpPr>
        <p:spPr>
          <a:xfrm>
            <a:off x="685800" y="720969"/>
            <a:ext cx="7772400" cy="5603631"/>
          </a:xfrm>
        </p:spPr>
        <p:txBody>
          <a:bodyPr/>
          <a:lstStyle/>
          <a:p>
            <a:pPr marL="0" indent="0">
              <a:buNone/>
            </a:pPr>
            <a:r>
              <a:rPr lang="en-GB" b="1" dirty="0">
                <a:latin typeface="Helvetica Neue" charset="0"/>
                <a:ea typeface="Helvetica Neue" charset="0"/>
                <a:cs typeface="Helvetica Neue" charset="0"/>
              </a:rPr>
              <a:t>VICINTY’s vision is to </a:t>
            </a:r>
            <a:endParaRPr lang="en-GB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GB" dirty="0">
                <a:latin typeface="Helvetica Neue" charset="0"/>
                <a:ea typeface="Helvetica Neue" charset="0"/>
                <a:cs typeface="Helvetica Neue" charset="0"/>
              </a:rPr>
              <a:t>provide </a:t>
            </a:r>
            <a:r>
              <a:rPr lang="en-GB" b="1" dirty="0">
                <a:latin typeface="Helvetica Neue" charset="0"/>
                <a:ea typeface="Helvetica Neue" charset="0"/>
                <a:cs typeface="Helvetica Neue" charset="0"/>
              </a:rPr>
              <a:t>“Interoperability” as a service</a:t>
            </a:r>
          </a:p>
          <a:p>
            <a:r>
              <a:rPr lang="en-GB" dirty="0">
                <a:latin typeface="Helvetica Neue" charset="0"/>
                <a:ea typeface="Helvetica Neue" charset="0"/>
                <a:cs typeface="Helvetica Neue" charset="0"/>
              </a:rPr>
              <a:t>create a </a:t>
            </a:r>
            <a:r>
              <a:rPr lang="en-GB" dirty="0" smtClean="0">
                <a:latin typeface="Helvetica Neue" charset="0"/>
                <a:ea typeface="Helvetica Neue" charset="0"/>
                <a:cs typeface="Helvetica Neue" charset="0"/>
              </a:rPr>
              <a:t>platform </a:t>
            </a:r>
            <a:r>
              <a:rPr lang="en-GB" dirty="0">
                <a:latin typeface="Helvetica Neue" charset="0"/>
                <a:ea typeface="Helvetica Neue" charset="0"/>
                <a:cs typeface="Helvetica Neue" charset="0"/>
              </a:rPr>
              <a:t>for domain-crossing, </a:t>
            </a:r>
            <a:r>
              <a:rPr lang="en-GB" b="1" dirty="0">
                <a:latin typeface="Helvetica Neue" charset="0"/>
                <a:ea typeface="Helvetica Neue" charset="0"/>
                <a:cs typeface="Helvetica Neue" charset="0"/>
              </a:rPr>
              <a:t>value-added services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de-DE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by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building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and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demonstrating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a 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bottom-up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ecosystem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of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decentralised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interoperability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of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IoT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infrastructures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called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virtual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neighbourhood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, </a:t>
            </a:r>
          </a:p>
          <a:p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like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social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network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for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things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,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enabling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value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added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services</a:t>
            </a:r>
            <a:endParaRPr lang="de-DE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where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users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can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b="1" dirty="0" err="1">
                <a:latin typeface="Helvetica Neue" charset="0"/>
                <a:ea typeface="Helvetica Neue" charset="0"/>
                <a:cs typeface="Helvetica Neue" charset="0"/>
              </a:rPr>
              <a:t>share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the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access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to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their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smart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objects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b="1" dirty="0" err="1">
                <a:latin typeface="Helvetica Neue" charset="0"/>
                <a:ea typeface="Helvetica Neue" charset="0"/>
                <a:cs typeface="Helvetica Neue" charset="0"/>
              </a:rPr>
              <a:t>without</a:t>
            </a:r>
            <a:r>
              <a:rPr lang="de-DE" sz="1800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b="1" dirty="0" err="1">
                <a:latin typeface="Helvetica Neue" charset="0"/>
                <a:ea typeface="Helvetica Neue" charset="0"/>
                <a:cs typeface="Helvetica Neue" charset="0"/>
              </a:rPr>
              <a:t>losing</a:t>
            </a:r>
            <a:r>
              <a:rPr lang="de-DE" sz="1800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b="1" dirty="0" err="1">
                <a:latin typeface="Helvetica Neue" charset="0"/>
                <a:ea typeface="Helvetica Neue" charset="0"/>
                <a:cs typeface="Helvetica Neue" charset="0"/>
              </a:rPr>
              <a:t>the</a:t>
            </a:r>
            <a:r>
              <a:rPr lang="de-DE" sz="1800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b="1" dirty="0" err="1">
                <a:latin typeface="Helvetica Neue" charset="0"/>
                <a:ea typeface="Helvetica Neue" charset="0"/>
                <a:cs typeface="Helvetica Neue" charset="0"/>
              </a:rPr>
              <a:t>control</a:t>
            </a:r>
            <a:r>
              <a:rPr lang="de-DE" sz="1800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over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them</a:t>
            </a:r>
            <a:endParaRPr lang="de-DE" sz="1800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where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b="1" dirty="0">
                <a:latin typeface="Helvetica Neue" charset="0"/>
                <a:ea typeface="Helvetica Neue" charset="0"/>
                <a:cs typeface="Helvetica Neue" charset="0"/>
              </a:rPr>
              <a:t>x-domain </a:t>
            </a:r>
            <a:r>
              <a:rPr lang="de-DE" sz="1800" b="1" dirty="0" err="1">
                <a:latin typeface="Helvetica Neue" charset="0"/>
                <a:ea typeface="Helvetica Neue" charset="0"/>
                <a:cs typeface="Helvetica Neue" charset="0"/>
              </a:rPr>
              <a:t>services</a:t>
            </a:r>
            <a:r>
              <a:rPr lang="de-DE" sz="1800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b="1" dirty="0" err="1">
                <a:latin typeface="Helvetica Neue" charset="0"/>
                <a:ea typeface="Helvetica Neue" charset="0"/>
                <a:cs typeface="Helvetica Neue" charset="0"/>
              </a:rPr>
              <a:t>and</a:t>
            </a:r>
            <a:r>
              <a:rPr lang="de-DE" sz="1800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b="1" dirty="0" err="1">
                <a:latin typeface="Helvetica Neue" charset="0"/>
                <a:ea typeface="Helvetica Neue" charset="0"/>
                <a:cs typeface="Helvetica Neue" charset="0"/>
              </a:rPr>
              <a:t>buisiness</a:t>
            </a:r>
            <a:r>
              <a:rPr lang="de-DE" sz="1800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b="1" dirty="0" err="1">
                <a:latin typeface="Helvetica Neue" charset="0"/>
                <a:ea typeface="Helvetica Neue" charset="0"/>
                <a:cs typeface="Helvetica Neue" charset="0"/>
              </a:rPr>
              <a:t>models</a:t>
            </a:r>
            <a:r>
              <a:rPr lang="de-DE" sz="1800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can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be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sz="1800" dirty="0" err="1">
                <a:latin typeface="Helvetica Neue" charset="0"/>
                <a:ea typeface="Helvetica Neue" charset="0"/>
                <a:cs typeface="Helvetica Neue" charset="0"/>
              </a:rPr>
              <a:t>established</a:t>
            </a:r>
            <a:r>
              <a:rPr lang="de-DE" sz="1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endParaRPr lang="de-DE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de-DE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99470" y="593596"/>
            <a:ext cx="3161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34A94"/>
                </a:solidFill>
              </a:rPr>
              <a:t>http://vicinity2020.eu</a:t>
            </a:r>
            <a:r>
              <a:rPr lang="en-US" sz="2400" dirty="0" smtClean="0">
                <a:solidFill>
                  <a:srgbClr val="234A94"/>
                </a:solidFill>
              </a:rPr>
              <a:t>/ </a:t>
            </a:r>
            <a:endParaRPr lang="en-US" sz="2400" dirty="0">
              <a:solidFill>
                <a:srgbClr val="234A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652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VICINITY ontology network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38" y="796078"/>
            <a:ext cx="7061733" cy="5723991"/>
          </a:xfrm>
          <a:prstGeom prst="rect">
            <a:avLst/>
          </a:prstGeom>
        </p:spPr>
      </p:pic>
      <p:sp>
        <p:nvSpPr>
          <p:cNvPr id="6" name="Line Callout 1 5"/>
          <p:cNvSpPr/>
          <p:nvPr/>
        </p:nvSpPr>
        <p:spPr>
          <a:xfrm>
            <a:off x="7812360" y="3445073"/>
            <a:ext cx="1006579" cy="495256"/>
          </a:xfrm>
          <a:prstGeom prst="borderCallout1">
            <a:avLst>
              <a:gd name="adj1" fmla="val 111650"/>
              <a:gd name="adj2" fmla="val 70521"/>
              <a:gd name="adj3" fmla="val 429041"/>
              <a:gd name="adj4" fmla="val -323766"/>
            </a:avLst>
          </a:prstGeom>
          <a:solidFill>
            <a:srgbClr val="62C07F"/>
          </a:solidFill>
          <a:ln>
            <a:solidFill>
              <a:srgbClr val="03AC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WoT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ontology</a:t>
            </a:r>
          </a:p>
        </p:txBody>
      </p:sp>
    </p:spTree>
    <p:extLst>
      <p:ext uri="{BB962C8B-B14F-4D97-AF65-F5344CB8AC3E}">
        <p14:creationId xmlns:p14="http://schemas.microsoft.com/office/powerpoint/2010/main" val="1718654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Ontology</a:t>
            </a:r>
            <a:r>
              <a:rPr lang="es-ES_tradnl" dirty="0"/>
              <a:t> </a:t>
            </a:r>
            <a:r>
              <a:rPr lang="es-ES_tradnl" dirty="0" err="1"/>
              <a:t>development</a:t>
            </a:r>
            <a:r>
              <a:rPr lang="es-ES_tradnl" dirty="0"/>
              <a:t> </a:t>
            </a:r>
            <a:r>
              <a:rPr lang="es-ES_tradnl" dirty="0" err="1"/>
              <a:t>process</a:t>
            </a:r>
            <a:r>
              <a:rPr lang="es-ES_tradnl" dirty="0"/>
              <a:t> </a:t>
            </a:r>
            <a:r>
              <a:rPr lang="es-ES_tradnl" dirty="0" err="1" smtClean="0"/>
              <a:t>overview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Título 1031"/>
          <p:cNvSpPr txBox="1">
            <a:spLocks/>
          </p:cNvSpPr>
          <p:nvPr/>
        </p:nvSpPr>
        <p:spPr>
          <a:xfrm>
            <a:off x="911421" y="5436494"/>
            <a:ext cx="7094469" cy="680241"/>
          </a:xfrm>
          <a:prstGeom prst="rect">
            <a:avLst/>
          </a:prstGeom>
          <a:ln>
            <a:solidFill>
              <a:schemeClr val="tx2"/>
            </a:solidFill>
            <a:prstDash val="solid"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2000" dirty="0" err="1" smtClean="0"/>
              <a:t>Legend</a:t>
            </a:r>
            <a:endParaRPr lang="es-ES_tradnl" sz="2000" dirty="0"/>
          </a:p>
        </p:txBody>
      </p:sp>
      <p:sp>
        <p:nvSpPr>
          <p:cNvPr id="6" name="Rectángulo 6"/>
          <p:cNvSpPr/>
          <p:nvPr/>
        </p:nvSpPr>
        <p:spPr>
          <a:xfrm>
            <a:off x="3641760" y="5515484"/>
            <a:ext cx="1156799" cy="502346"/>
          </a:xfrm>
          <a:prstGeom prst="rect">
            <a:avLst/>
          </a:prstGeom>
          <a:solidFill>
            <a:srgbClr val="264DA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solidFill>
                  <a:schemeClr val="bg1"/>
                </a:solidFill>
                <a:latin typeface="Century Gothic"/>
                <a:cs typeface="Century Gothic"/>
              </a:rPr>
              <a:t>Activity</a:t>
            </a:r>
            <a:endParaRPr lang="en-GB" sz="140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7" name="Rectángulo 64"/>
          <p:cNvSpPr/>
          <p:nvPr/>
        </p:nvSpPr>
        <p:spPr>
          <a:xfrm>
            <a:off x="2256380" y="5513857"/>
            <a:ext cx="1117665" cy="503973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3038" indent="-173038">
              <a:buFont typeface="Wingdings" charset="2"/>
              <a:buChar char="§"/>
            </a:pP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Actor</a:t>
            </a:r>
          </a:p>
        </p:txBody>
      </p:sp>
      <p:sp>
        <p:nvSpPr>
          <p:cNvPr id="8" name="Rectángulo 125"/>
          <p:cNvSpPr/>
          <p:nvPr/>
        </p:nvSpPr>
        <p:spPr>
          <a:xfrm>
            <a:off x="5089018" y="5533378"/>
            <a:ext cx="1156799" cy="464929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Output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  <a:latin typeface="Century Gothic"/>
              <a:cs typeface="Century Gothic"/>
            </a:endParaRPr>
          </a:p>
        </p:txBody>
      </p:sp>
      <p:cxnSp>
        <p:nvCxnSpPr>
          <p:cNvPr id="9" name="Conector recto de flecha 30"/>
          <p:cNvCxnSpPr/>
          <p:nvPr/>
        </p:nvCxnSpPr>
        <p:spPr>
          <a:xfrm>
            <a:off x="6392897" y="5693767"/>
            <a:ext cx="1404000" cy="0"/>
          </a:xfrm>
          <a:prstGeom prst="straightConnector1">
            <a:avLst/>
          </a:prstGeom>
          <a:solidFill>
            <a:schemeClr val="bg1"/>
          </a:solidFill>
          <a:ln>
            <a:solidFill>
              <a:srgbClr val="264DA2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0" name="TextBox 9"/>
          <p:cNvSpPr txBox="1"/>
          <p:nvPr/>
        </p:nvSpPr>
        <p:spPr>
          <a:xfrm>
            <a:off x="6429408" y="5699381"/>
            <a:ext cx="11015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254DA2"/>
                </a:solidFill>
              </a:rPr>
              <a:t>a</a:t>
            </a:r>
            <a:r>
              <a:rPr lang="en-US" sz="1400" dirty="0" smtClean="0">
                <a:solidFill>
                  <a:srgbClr val="254DA2"/>
                </a:solidFill>
              </a:rPr>
              <a:t>ctivity flow</a:t>
            </a:r>
            <a:endParaRPr lang="en-US" sz="1400" dirty="0">
              <a:solidFill>
                <a:srgbClr val="254DA2"/>
              </a:solidFill>
            </a:endParaRPr>
          </a:p>
        </p:txBody>
      </p:sp>
      <p:sp>
        <p:nvSpPr>
          <p:cNvPr id="11" name="Foliennummernplatzhalter 5"/>
          <p:cNvSpPr txBox="1">
            <a:spLocks/>
          </p:cNvSpPr>
          <p:nvPr/>
        </p:nvSpPr>
        <p:spPr bwMode="auto">
          <a:xfrm>
            <a:off x="6372200" y="6337507"/>
            <a:ext cx="987386" cy="365125"/>
          </a:xfrm>
          <a:prstGeom prst="rect">
            <a:avLst/>
          </a:prstGeom>
          <a:solidFill>
            <a:srgbClr val="1C4C76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36000" tIns="36000" rIns="36000" bIns="36000" numCol="1" anchor="ctr" anchorCtr="0" compatLnSpc="1">
            <a:prstTxWarp prst="textNoShape">
              <a:avLst/>
            </a:prstTxWarp>
          </a:bodyPr>
          <a:lstStyle>
            <a:defPPr>
              <a:defRPr lang="es-ES"/>
            </a:defPPr>
            <a:lvl1pPr marL="0" algn="ctr" defTabSz="4572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mtClean="0"/>
              <a:t>Slide </a:t>
            </a:r>
            <a:fld id="{7BF94A31-860F-924D-9F89-B79DA9F9C0F1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12" name="Rectángulo 5"/>
          <p:cNvSpPr/>
          <p:nvPr/>
        </p:nvSpPr>
        <p:spPr>
          <a:xfrm>
            <a:off x="904486" y="2575549"/>
            <a:ext cx="1368000" cy="683999"/>
          </a:xfrm>
          <a:prstGeom prst="rect">
            <a:avLst/>
          </a:prstGeom>
          <a:solidFill>
            <a:srgbClr val="264DA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Century Gothic"/>
                <a:cs typeface="Century Gothic"/>
              </a:rPr>
              <a:t>Ontological requirements </a:t>
            </a:r>
            <a:r>
              <a:rPr lang="en-GB" sz="1400" dirty="0" smtClean="0">
                <a:solidFill>
                  <a:schemeClr val="bg1"/>
                </a:solidFill>
                <a:latin typeface="Century Gothic"/>
                <a:cs typeface="Century Gothic"/>
              </a:rPr>
              <a:t>specification</a:t>
            </a:r>
            <a:endParaRPr lang="en-GB" sz="140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3" name="Rectángulo 6"/>
          <p:cNvSpPr/>
          <p:nvPr/>
        </p:nvSpPr>
        <p:spPr>
          <a:xfrm>
            <a:off x="2572375" y="2578856"/>
            <a:ext cx="1671754" cy="683999"/>
          </a:xfrm>
          <a:prstGeom prst="rect">
            <a:avLst/>
          </a:prstGeom>
          <a:solidFill>
            <a:srgbClr val="264DA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solidFill>
                  <a:schemeClr val="bg1"/>
                </a:solidFill>
                <a:latin typeface="Century Gothic"/>
                <a:cs typeface="Century Gothic"/>
              </a:rPr>
              <a:t>Ontology implementation</a:t>
            </a:r>
            <a:endParaRPr lang="en-GB" sz="140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cxnSp>
        <p:nvCxnSpPr>
          <p:cNvPr id="14" name="Conector recto de flecha 20"/>
          <p:cNvCxnSpPr>
            <a:stCxn id="41" idx="3"/>
            <a:endCxn id="42" idx="1"/>
          </p:cNvCxnSpPr>
          <p:nvPr/>
        </p:nvCxnSpPr>
        <p:spPr>
          <a:xfrm>
            <a:off x="2272486" y="2917549"/>
            <a:ext cx="299889" cy="3307"/>
          </a:xfrm>
          <a:prstGeom prst="straightConnector1">
            <a:avLst/>
          </a:prstGeom>
          <a:solidFill>
            <a:schemeClr val="bg1"/>
          </a:solidFill>
          <a:ln w="38100">
            <a:solidFill>
              <a:srgbClr val="264DA2"/>
            </a:solidFill>
            <a:headEnd type="none"/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" name="Rectángulo 23"/>
          <p:cNvSpPr/>
          <p:nvPr/>
        </p:nvSpPr>
        <p:spPr>
          <a:xfrm>
            <a:off x="911421" y="3537431"/>
            <a:ext cx="1371148" cy="683999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Competency questions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6" name="Rectángulo 64"/>
          <p:cNvSpPr/>
          <p:nvPr/>
        </p:nvSpPr>
        <p:spPr>
          <a:xfrm>
            <a:off x="2623079" y="1417638"/>
            <a:ext cx="1642822" cy="683999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3038" indent="-173038">
              <a:buFont typeface="Wingdings" charset="2"/>
              <a:buChar char="§"/>
            </a:pP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Ont. </a:t>
            </a:r>
            <a:r>
              <a:rPr lang="en-GB" sz="1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Devel</a:t>
            </a: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.</a:t>
            </a:r>
          </a:p>
        </p:txBody>
      </p:sp>
      <p:cxnSp>
        <p:nvCxnSpPr>
          <p:cNvPr id="17" name="Conector recto de flecha 75"/>
          <p:cNvCxnSpPr>
            <a:stCxn id="41" idx="2"/>
          </p:cNvCxnSpPr>
          <p:nvPr/>
        </p:nvCxnSpPr>
        <p:spPr>
          <a:xfrm>
            <a:off x="1588486" y="3259548"/>
            <a:ext cx="0" cy="277883"/>
          </a:xfrm>
          <a:prstGeom prst="straightConnector1">
            <a:avLst/>
          </a:prstGeom>
          <a:solidFill>
            <a:schemeClr val="bg1"/>
          </a:solidFill>
          <a:ln>
            <a:solidFill>
              <a:srgbClr val="264DA2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pic>
        <p:nvPicPr>
          <p:cNvPr id="18" name="Imagen 8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6077" y="4284428"/>
            <a:ext cx="893705" cy="893705"/>
          </a:xfrm>
          <a:prstGeom prst="rect">
            <a:avLst/>
          </a:prstGeom>
        </p:spPr>
      </p:pic>
      <p:sp>
        <p:nvSpPr>
          <p:cNvPr id="19" name="Rectángulo 107"/>
          <p:cNvSpPr/>
          <p:nvPr/>
        </p:nvSpPr>
        <p:spPr>
          <a:xfrm>
            <a:off x="904486" y="1426136"/>
            <a:ext cx="1368000" cy="683999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3038" indent="-173038">
              <a:buFont typeface="Wingdings" charset="2"/>
              <a:buChar char="§"/>
            </a:pP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Ont. </a:t>
            </a:r>
            <a:r>
              <a:rPr lang="en-GB" sz="1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Devel</a:t>
            </a: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.</a:t>
            </a:r>
          </a:p>
          <a:p>
            <a:pPr marL="173038" indent="-173038">
              <a:buFont typeface="Wingdings" charset="2"/>
              <a:buChar char="§"/>
            </a:pP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Users</a:t>
            </a:r>
          </a:p>
          <a:p>
            <a:pPr marL="173038" indent="-173038">
              <a:buFont typeface="Wingdings" charset="2"/>
              <a:buChar char="§"/>
            </a:pP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Experts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20" name="Rectángulo 114"/>
          <p:cNvSpPr/>
          <p:nvPr/>
        </p:nvSpPr>
        <p:spPr>
          <a:xfrm>
            <a:off x="6627807" y="2571791"/>
            <a:ext cx="1368000" cy="683999"/>
          </a:xfrm>
          <a:prstGeom prst="rect">
            <a:avLst/>
          </a:prstGeom>
          <a:solidFill>
            <a:srgbClr val="264DA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solidFill>
                  <a:schemeClr val="bg1"/>
                </a:solidFill>
                <a:latin typeface="Century Gothic"/>
                <a:cs typeface="Century Gothic"/>
              </a:rPr>
              <a:t>Ontology maintenance</a:t>
            </a:r>
            <a:endParaRPr lang="en-GB" sz="140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21" name="Rectángulo 115"/>
          <p:cNvSpPr/>
          <p:nvPr/>
        </p:nvSpPr>
        <p:spPr>
          <a:xfrm>
            <a:off x="6634742" y="3533673"/>
            <a:ext cx="1371148" cy="683999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Issue tracker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  <a:latin typeface="Century Gothic"/>
              <a:cs typeface="Century Gothic"/>
            </a:endParaRPr>
          </a:p>
        </p:txBody>
      </p:sp>
      <p:cxnSp>
        <p:nvCxnSpPr>
          <p:cNvPr id="22" name="Conector recto de flecha 116"/>
          <p:cNvCxnSpPr/>
          <p:nvPr/>
        </p:nvCxnSpPr>
        <p:spPr>
          <a:xfrm>
            <a:off x="7311807" y="3255790"/>
            <a:ext cx="0" cy="277883"/>
          </a:xfrm>
          <a:prstGeom prst="straightConnector1">
            <a:avLst/>
          </a:prstGeom>
          <a:solidFill>
            <a:schemeClr val="bg1"/>
          </a:solidFill>
          <a:ln>
            <a:solidFill>
              <a:srgbClr val="264DA2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3" name="Rectángulo 117"/>
          <p:cNvSpPr/>
          <p:nvPr/>
        </p:nvSpPr>
        <p:spPr>
          <a:xfrm>
            <a:off x="6627807" y="1422378"/>
            <a:ext cx="1368000" cy="683999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3038" indent="-173038">
              <a:buFont typeface="Wingdings" charset="2"/>
              <a:buChar char="§"/>
            </a:pP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Ont. </a:t>
            </a:r>
            <a:r>
              <a:rPr lang="en-GB" sz="1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Devel</a:t>
            </a: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.</a:t>
            </a:r>
          </a:p>
          <a:p>
            <a:pPr marL="173038" indent="-173038">
              <a:buFont typeface="Wingdings" charset="2"/>
              <a:buChar char="§"/>
            </a:pP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Users</a:t>
            </a:r>
          </a:p>
          <a:p>
            <a:pPr marL="173038" indent="-173038">
              <a:buFont typeface="Wingdings" charset="2"/>
              <a:buChar char="§"/>
            </a:pP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Experts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  <a:latin typeface="Century Gothic"/>
              <a:cs typeface="Century Gothic"/>
            </a:endParaRPr>
          </a:p>
        </p:txBody>
      </p:sp>
      <p:cxnSp>
        <p:nvCxnSpPr>
          <p:cNvPr id="24" name="Conector recto de flecha 118"/>
          <p:cNvCxnSpPr/>
          <p:nvPr/>
        </p:nvCxnSpPr>
        <p:spPr>
          <a:xfrm flipV="1">
            <a:off x="6136330" y="2913791"/>
            <a:ext cx="491477" cy="7065"/>
          </a:xfrm>
          <a:prstGeom prst="straightConnector1">
            <a:avLst/>
          </a:prstGeom>
          <a:solidFill>
            <a:schemeClr val="bg1"/>
          </a:solidFill>
          <a:ln w="38100">
            <a:solidFill>
              <a:srgbClr val="264DA2"/>
            </a:solidFill>
            <a:prstDash val="sysDot"/>
            <a:headEnd type="none"/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pic>
        <p:nvPicPr>
          <p:cNvPr id="25" name="Imagen 103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8525" y="4347998"/>
            <a:ext cx="766563" cy="766563"/>
          </a:xfrm>
          <a:prstGeom prst="rect">
            <a:avLst/>
          </a:prstGeom>
        </p:spPr>
      </p:pic>
      <p:cxnSp>
        <p:nvCxnSpPr>
          <p:cNvPr id="26" name="Conector recto de flecha 122"/>
          <p:cNvCxnSpPr>
            <a:endCxn id="41" idx="0"/>
          </p:cNvCxnSpPr>
          <p:nvPr/>
        </p:nvCxnSpPr>
        <p:spPr>
          <a:xfrm rot="16200000" flipH="1" flipV="1">
            <a:off x="4448268" y="-287991"/>
            <a:ext cx="3758" cy="5723321"/>
          </a:xfrm>
          <a:prstGeom prst="bentConnector3">
            <a:avLst>
              <a:gd name="adj1" fmla="val -6083023"/>
            </a:avLst>
          </a:prstGeom>
          <a:solidFill>
            <a:schemeClr val="bg1"/>
          </a:solidFill>
          <a:ln w="38100">
            <a:solidFill>
              <a:srgbClr val="264DA2"/>
            </a:solidFill>
            <a:headEnd type="none"/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7" name="Rectángulo 125"/>
          <p:cNvSpPr/>
          <p:nvPr/>
        </p:nvSpPr>
        <p:spPr>
          <a:xfrm>
            <a:off x="2725883" y="3537629"/>
            <a:ext cx="1371148" cy="683999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Ontology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  <a:latin typeface="Century Gothic"/>
              <a:cs typeface="Century Gothic"/>
            </a:endParaRPr>
          </a:p>
        </p:txBody>
      </p:sp>
      <p:cxnSp>
        <p:nvCxnSpPr>
          <p:cNvPr id="28" name="Conector recto de flecha 126"/>
          <p:cNvCxnSpPr/>
          <p:nvPr/>
        </p:nvCxnSpPr>
        <p:spPr>
          <a:xfrm>
            <a:off x="3402948" y="3259746"/>
            <a:ext cx="0" cy="277883"/>
          </a:xfrm>
          <a:prstGeom prst="straightConnector1">
            <a:avLst/>
          </a:prstGeom>
          <a:solidFill>
            <a:schemeClr val="bg1"/>
          </a:solidFill>
          <a:ln>
            <a:solidFill>
              <a:srgbClr val="264DA2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pic>
        <p:nvPicPr>
          <p:cNvPr id="29" name="Imagen 1042"/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87880" y="4332088"/>
            <a:ext cx="830135" cy="830135"/>
          </a:xfrm>
          <a:prstGeom prst="rect">
            <a:avLst/>
          </a:prstGeom>
        </p:spPr>
      </p:pic>
      <p:sp>
        <p:nvSpPr>
          <p:cNvPr id="30" name="Rectángulo 6"/>
          <p:cNvSpPr/>
          <p:nvPr/>
        </p:nvSpPr>
        <p:spPr>
          <a:xfrm>
            <a:off x="4586230" y="2578856"/>
            <a:ext cx="1550100" cy="683999"/>
          </a:xfrm>
          <a:prstGeom prst="rect">
            <a:avLst/>
          </a:prstGeom>
          <a:solidFill>
            <a:srgbClr val="264DA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solidFill>
                  <a:schemeClr val="bg1"/>
                </a:solidFill>
                <a:latin typeface="Century Gothic"/>
                <a:cs typeface="Century Gothic"/>
              </a:rPr>
              <a:t>Ontology Publication</a:t>
            </a:r>
            <a:endParaRPr lang="en-GB" sz="140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31" name="Rectángulo 125"/>
          <p:cNvSpPr/>
          <p:nvPr/>
        </p:nvSpPr>
        <p:spPr>
          <a:xfrm>
            <a:off x="4784894" y="3537629"/>
            <a:ext cx="1171754" cy="683999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Online ontology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  <a:latin typeface="Century Gothic"/>
              <a:cs typeface="Century Gothic"/>
            </a:endParaRPr>
          </a:p>
        </p:txBody>
      </p:sp>
      <p:cxnSp>
        <p:nvCxnSpPr>
          <p:cNvPr id="32" name="Conector recto de flecha 126"/>
          <p:cNvCxnSpPr/>
          <p:nvPr/>
        </p:nvCxnSpPr>
        <p:spPr>
          <a:xfrm>
            <a:off x="5361280" y="3262855"/>
            <a:ext cx="9491" cy="274774"/>
          </a:xfrm>
          <a:prstGeom prst="straightConnector1">
            <a:avLst/>
          </a:prstGeom>
          <a:solidFill>
            <a:schemeClr val="bg1"/>
          </a:solidFill>
          <a:ln>
            <a:solidFill>
              <a:srgbClr val="264DA2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pic>
        <p:nvPicPr>
          <p:cNvPr id="33" name="Imagen 1042"/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9738" y="4302607"/>
            <a:ext cx="665821" cy="665821"/>
          </a:xfrm>
          <a:prstGeom prst="rect">
            <a:avLst/>
          </a:prstGeom>
        </p:spPr>
      </p:pic>
      <p:pic>
        <p:nvPicPr>
          <p:cNvPr id="34" name="Picture 2" descr="ttp://www.free-icons-download.net/images/file-document-icon-62369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88889" y="4302607"/>
            <a:ext cx="671937" cy="671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tángulo 64"/>
          <p:cNvSpPr/>
          <p:nvPr/>
        </p:nvSpPr>
        <p:spPr>
          <a:xfrm>
            <a:off x="4587613" y="1417638"/>
            <a:ext cx="1523273" cy="683999"/>
          </a:xfrm>
          <a:prstGeom prst="rect">
            <a:avLst/>
          </a:prstGeom>
          <a:solidFill>
            <a:schemeClr val="bg1"/>
          </a:solidFill>
          <a:ln>
            <a:solidFill>
              <a:srgbClr val="264DA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3038" indent="-173038">
              <a:buFont typeface="Wingdings" charset="2"/>
              <a:buChar char="§"/>
            </a:pP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Ont. </a:t>
            </a:r>
            <a:r>
              <a:rPr lang="en-GB" sz="1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Devel</a:t>
            </a:r>
            <a:r>
              <a:rPr lang="en-GB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entury Gothic"/>
                <a:cs typeface="Century Gothic"/>
              </a:rPr>
              <a:t>.</a:t>
            </a:r>
          </a:p>
        </p:txBody>
      </p:sp>
      <p:cxnSp>
        <p:nvCxnSpPr>
          <p:cNvPr id="36" name="Conector recto de flecha 20"/>
          <p:cNvCxnSpPr>
            <a:stCxn id="42" idx="3"/>
          </p:cNvCxnSpPr>
          <p:nvPr/>
        </p:nvCxnSpPr>
        <p:spPr>
          <a:xfrm>
            <a:off x="4244129" y="2920856"/>
            <a:ext cx="342101" cy="0"/>
          </a:xfrm>
          <a:prstGeom prst="straightConnector1">
            <a:avLst/>
          </a:prstGeom>
          <a:solidFill>
            <a:schemeClr val="bg1"/>
          </a:solidFill>
          <a:ln w="38100">
            <a:solidFill>
              <a:srgbClr val="264DA2"/>
            </a:solidFill>
            <a:headEnd type="none"/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7" name="Line Callout 1 36"/>
          <p:cNvSpPr/>
          <p:nvPr/>
        </p:nvSpPr>
        <p:spPr>
          <a:xfrm>
            <a:off x="4970" y="4968428"/>
            <a:ext cx="1338179" cy="737680"/>
          </a:xfrm>
          <a:prstGeom prst="borderCallout1">
            <a:avLst>
              <a:gd name="adj1" fmla="val -9992"/>
              <a:gd name="adj2" fmla="val 48604"/>
              <a:gd name="adj3" fmla="val -150568"/>
              <a:gd name="adj4" fmla="val 78752"/>
            </a:avLst>
          </a:prstGeom>
          <a:solidFill>
            <a:srgbClr val="75AC8F"/>
          </a:solidFill>
          <a:ln>
            <a:solidFill>
              <a:srgbClr val="03AC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600" b="1" dirty="0" smtClean="0"/>
              <a:t>Shared</a:t>
            </a:r>
            <a:r>
              <a:rPr lang="en-US" sz="1600" dirty="0" smtClean="0"/>
              <a:t> in </a:t>
            </a:r>
            <a:r>
              <a:rPr lang="en-US" sz="1600" b="1" dirty="0" smtClean="0"/>
              <a:t>online</a:t>
            </a:r>
            <a:r>
              <a:rPr lang="en-US" sz="1600" dirty="0" smtClean="0"/>
              <a:t> spreadsheets</a:t>
            </a:r>
          </a:p>
        </p:txBody>
      </p:sp>
      <p:cxnSp>
        <p:nvCxnSpPr>
          <p:cNvPr id="38" name="Straight Arrow Connector 28"/>
          <p:cNvCxnSpPr/>
          <p:nvPr/>
        </p:nvCxnSpPr>
        <p:spPr>
          <a:xfrm flipV="1">
            <a:off x="1343149" y="4974544"/>
            <a:ext cx="4381709" cy="362724"/>
          </a:xfrm>
          <a:prstGeom prst="bentConnector2">
            <a:avLst/>
          </a:prstGeom>
          <a:solidFill>
            <a:schemeClr val="bg1"/>
          </a:solidFill>
          <a:ln>
            <a:solidFill>
              <a:srgbClr val="03AC5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TextBox 38"/>
          <p:cNvSpPr txBox="1"/>
          <p:nvPr/>
        </p:nvSpPr>
        <p:spPr>
          <a:xfrm>
            <a:off x="1545822" y="5063681"/>
            <a:ext cx="29853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snapshot in documentation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Line Callout 1 39"/>
          <p:cNvSpPr/>
          <p:nvPr/>
        </p:nvSpPr>
        <p:spPr>
          <a:xfrm>
            <a:off x="4543541" y="6017962"/>
            <a:ext cx="3151547" cy="808288"/>
          </a:xfrm>
          <a:prstGeom prst="borderCallout1">
            <a:avLst>
              <a:gd name="adj1" fmla="val -9992"/>
              <a:gd name="adj2" fmla="val 48604"/>
              <a:gd name="adj3" fmla="val -137985"/>
              <a:gd name="adj4" fmla="val 42293"/>
            </a:avLst>
          </a:prstGeom>
          <a:solidFill>
            <a:srgbClr val="75AC8F"/>
          </a:solidFill>
          <a:ln>
            <a:solidFill>
              <a:srgbClr val="03AC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600" dirty="0" smtClean="0"/>
              <a:t>Ontology code and documentation </a:t>
            </a:r>
            <a:r>
              <a:rPr lang="en-US" sz="1600" b="1" dirty="0" smtClean="0"/>
              <a:t>available</a:t>
            </a:r>
            <a:r>
              <a:rPr lang="en-US" sz="1600" dirty="0" smtClean="0"/>
              <a:t> </a:t>
            </a:r>
            <a:r>
              <a:rPr lang="en-US" sz="1600" b="1" dirty="0" smtClean="0"/>
              <a:t>online</a:t>
            </a:r>
          </a:p>
        </p:txBody>
      </p:sp>
      <p:sp>
        <p:nvSpPr>
          <p:cNvPr id="41" name="Line Callout 1 40"/>
          <p:cNvSpPr/>
          <p:nvPr/>
        </p:nvSpPr>
        <p:spPr>
          <a:xfrm>
            <a:off x="3701150" y="736012"/>
            <a:ext cx="1660130" cy="571183"/>
          </a:xfrm>
          <a:prstGeom prst="borderCallout1">
            <a:avLst>
              <a:gd name="adj1" fmla="val 105194"/>
              <a:gd name="adj2" fmla="val 54061"/>
              <a:gd name="adj3" fmla="val 701148"/>
              <a:gd name="adj4" fmla="val 11492"/>
            </a:avLst>
          </a:prstGeom>
          <a:solidFill>
            <a:srgbClr val="75AC8F"/>
          </a:solidFill>
          <a:ln>
            <a:solidFill>
              <a:srgbClr val="03AC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600" dirty="0" smtClean="0"/>
              <a:t>Openly managed in </a:t>
            </a:r>
            <a:r>
              <a:rPr lang="en-US" sz="1600" b="1" dirty="0" smtClean="0"/>
              <a:t>GitHub</a:t>
            </a:r>
          </a:p>
        </p:txBody>
      </p:sp>
      <p:sp>
        <p:nvSpPr>
          <p:cNvPr id="42" name="Line Callout 1 41"/>
          <p:cNvSpPr/>
          <p:nvPr/>
        </p:nvSpPr>
        <p:spPr>
          <a:xfrm>
            <a:off x="6732241" y="671931"/>
            <a:ext cx="2321096" cy="754205"/>
          </a:xfrm>
          <a:prstGeom prst="borderCallout1">
            <a:avLst>
              <a:gd name="adj1" fmla="val 108912"/>
              <a:gd name="adj2" fmla="val 88948"/>
              <a:gd name="adj3" fmla="val 505501"/>
              <a:gd name="adj4" fmla="val 43712"/>
            </a:avLst>
          </a:prstGeom>
          <a:solidFill>
            <a:srgbClr val="75AC8F"/>
          </a:solidFill>
          <a:ln>
            <a:solidFill>
              <a:srgbClr val="03AC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600" dirty="0" smtClean="0"/>
              <a:t>Openly reported in </a:t>
            </a:r>
            <a:r>
              <a:rPr lang="en-US" sz="1600" b="1" dirty="0" smtClean="0"/>
              <a:t>GitHub</a:t>
            </a:r>
            <a:r>
              <a:rPr lang="en-US" sz="1600" dirty="0" smtClean="0"/>
              <a:t> </a:t>
            </a:r>
            <a:r>
              <a:rPr lang="en-US" sz="1600" b="1" dirty="0" smtClean="0"/>
              <a:t>issue tracker</a:t>
            </a:r>
            <a:r>
              <a:rPr lang="en-US" sz="1600" dirty="0" smtClean="0"/>
              <a:t>:</a:t>
            </a:r>
            <a:r>
              <a:rPr lang="en-US" sz="1600" b="1" dirty="0" smtClean="0"/>
              <a:t> </a:t>
            </a:r>
            <a:r>
              <a:rPr lang="en-US" sz="1600" dirty="0" smtClean="0"/>
              <a:t>new needs, bugs, etc.</a:t>
            </a:r>
          </a:p>
        </p:txBody>
      </p:sp>
    </p:spTree>
    <p:extLst>
      <p:ext uri="{BB962C8B-B14F-4D97-AF65-F5344CB8AC3E}">
        <p14:creationId xmlns:p14="http://schemas.microsoft.com/office/powerpoint/2010/main" val="1171009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9" grpId="0"/>
      <p:bldP spid="40" grpId="0" animBg="1"/>
      <p:bldP spid="41" grpId="0" animBg="1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Requirements</a:t>
            </a:r>
            <a:r>
              <a:rPr lang="es-ES_tradnl" dirty="0"/>
              <a:t> </a:t>
            </a:r>
            <a:r>
              <a:rPr lang="es-ES_tradnl" dirty="0" err="1"/>
              <a:t>from</a:t>
            </a:r>
            <a:r>
              <a:rPr lang="es-ES_tradnl" dirty="0"/>
              <a:t> </a:t>
            </a:r>
            <a:r>
              <a:rPr lang="es-ES_tradnl" dirty="0" err="1"/>
              <a:t>WoT</a:t>
            </a:r>
            <a:r>
              <a:rPr lang="es-ES_tradnl" dirty="0"/>
              <a:t> WG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9" y="1059922"/>
            <a:ext cx="3509262" cy="18723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93555" y="740249"/>
            <a:ext cx="55623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w3c.github.io/wot/current-practices/wot-practices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71296" y="1156056"/>
            <a:ext cx="6136284" cy="4142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78666" y="1484900"/>
            <a:ext cx="3188190" cy="4866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187450" y="5814011"/>
            <a:ext cx="67928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34A94"/>
                </a:solidFill>
                <a:hlinkClick r:id="rId6"/>
              </a:rPr>
              <a:t>https://</a:t>
            </a:r>
            <a:r>
              <a:rPr lang="en-US" dirty="0" smtClean="0">
                <a:solidFill>
                  <a:srgbClr val="234A94"/>
                </a:solidFill>
                <a:hlinkClick r:id="rId6"/>
              </a:rPr>
              <a:t>lists.w3.org/Archives/Public/public-wot-ig/2016Dec/0016.html</a:t>
            </a:r>
            <a:endParaRPr lang="en-US" dirty="0">
              <a:solidFill>
                <a:srgbClr val="234A94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2232" y="2381265"/>
            <a:ext cx="3670199" cy="3468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718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WoT</a:t>
            </a:r>
            <a:r>
              <a:rPr lang="en-US" dirty="0" smtClean="0"/>
              <a:t> ontology 0.0.6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5671" y="928583"/>
            <a:ext cx="7640983" cy="536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9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97" y="630635"/>
            <a:ext cx="7802216" cy="587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1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_Project">
  <a:themeElements>
    <a:clrScheme name="Custom 1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285790"/>
      </a:hlink>
      <a:folHlink>
        <a:srgbClr val="B2B2B2"/>
      </a:folHlink>
    </a:clrScheme>
    <a:fontScheme name="Template_Projec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Template_Project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_Project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844</TotalTime>
  <Words>746</Words>
  <Application>Microsoft Macintosh PowerPoint</Application>
  <PresentationFormat>On-screen Show (4:3)</PresentationFormat>
  <Paragraphs>194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.AppleSystemUIFont</vt:lpstr>
      <vt:lpstr>Calibri</vt:lpstr>
      <vt:lpstr>Century Gothic</vt:lpstr>
      <vt:lpstr>Courier New</vt:lpstr>
      <vt:lpstr>Helvetica</vt:lpstr>
      <vt:lpstr>Helvetica Neue</vt:lpstr>
      <vt:lpstr>Wingdings</vt:lpstr>
      <vt:lpstr>Arial</vt:lpstr>
      <vt:lpstr>Template_Project</vt:lpstr>
      <vt:lpstr>PowerPoint Presentation</vt:lpstr>
      <vt:lpstr>Ontology Engineering Group</vt:lpstr>
      <vt:lpstr>Ontology Engineering Group</vt:lpstr>
      <vt:lpstr>VICINITY - vision and Objectives</vt:lpstr>
      <vt:lpstr>VICINITY ontology network</vt:lpstr>
      <vt:lpstr>Ontology development process overview</vt:lpstr>
      <vt:lpstr>Requirements from WoT WG</vt:lpstr>
      <vt:lpstr>WoT ontology 0.0.6</vt:lpstr>
      <vt:lpstr>Example</vt:lpstr>
      <vt:lpstr>WoT Ontology implementation</vt:lpstr>
      <vt:lpstr>WoT ontology publication (so far)</vt:lpstr>
      <vt:lpstr>Issue tracker</vt:lpstr>
      <vt:lpstr>WoT evolution</vt:lpstr>
      <vt:lpstr>Questions?</vt:lpstr>
      <vt:lpstr>PowerPoint Presentation</vt:lpstr>
    </vt:vector>
  </TitlesOfParts>
  <Company>Universidad Politecnica de Madrid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Olga Ximena Giraldo Pasmin</dc:creator>
  <cp:lastModifiedBy>Dave Raggett</cp:lastModifiedBy>
  <cp:revision>255</cp:revision>
  <dcterms:created xsi:type="dcterms:W3CDTF">2016-05-24T13:28:38Z</dcterms:created>
  <dcterms:modified xsi:type="dcterms:W3CDTF">2017-05-18T00:29:16Z</dcterms:modified>
</cp:coreProperties>
</file>

<file path=docProps/thumbnail.jpeg>
</file>